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>
  <p:sldMasterIdLst>
    <p:sldMasterId id="2147483759" r:id="rId1"/>
  </p:sldMasterIdLst>
  <p:notesMasterIdLst>
    <p:notesMasterId r:id="rId22"/>
  </p:notesMasterIdLst>
  <p:handoutMasterIdLst>
    <p:handoutMasterId r:id="rId23"/>
  </p:handoutMasterIdLst>
  <p:sldIdLst>
    <p:sldId id="256" r:id="rId2"/>
    <p:sldId id="324" r:id="rId3"/>
    <p:sldId id="285" r:id="rId4"/>
    <p:sldId id="389" r:id="rId5"/>
    <p:sldId id="306" r:id="rId6"/>
    <p:sldId id="390" r:id="rId7"/>
    <p:sldId id="264" r:id="rId8"/>
    <p:sldId id="335" r:id="rId9"/>
    <p:sldId id="388" r:id="rId10"/>
    <p:sldId id="266" r:id="rId11"/>
    <p:sldId id="391" r:id="rId12"/>
    <p:sldId id="325" r:id="rId13"/>
    <p:sldId id="331" r:id="rId14"/>
    <p:sldId id="333" r:id="rId15"/>
    <p:sldId id="392" r:id="rId16"/>
    <p:sldId id="293" r:id="rId17"/>
    <p:sldId id="330" r:id="rId18"/>
    <p:sldId id="260" r:id="rId19"/>
    <p:sldId id="268" r:id="rId20"/>
    <p:sldId id="332" r:id="rId21"/>
  </p:sldIdLst>
  <p:sldSz cx="9902825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ctr" rtl="0" eaLnBrk="0" fontAlgn="base" hangingPunct="0">
      <a:spcBef>
        <a:spcPct val="10000"/>
      </a:spcBef>
      <a:spcAft>
        <a:spcPct val="0"/>
      </a:spcAft>
      <a:buClr>
        <a:srgbClr val="0B1F65"/>
      </a:buClr>
      <a:buFont typeface="Webdings" pitchFamily="18" charset="2"/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1pPr>
    <a:lvl2pPr marL="457200" algn="ctr" rtl="0" eaLnBrk="0" fontAlgn="base" hangingPunct="0">
      <a:spcBef>
        <a:spcPct val="10000"/>
      </a:spcBef>
      <a:spcAft>
        <a:spcPct val="0"/>
      </a:spcAft>
      <a:buClr>
        <a:srgbClr val="0B1F65"/>
      </a:buClr>
      <a:buFont typeface="Webdings" pitchFamily="18" charset="2"/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2pPr>
    <a:lvl3pPr marL="914400" algn="ctr" rtl="0" eaLnBrk="0" fontAlgn="base" hangingPunct="0">
      <a:spcBef>
        <a:spcPct val="10000"/>
      </a:spcBef>
      <a:spcAft>
        <a:spcPct val="0"/>
      </a:spcAft>
      <a:buClr>
        <a:srgbClr val="0B1F65"/>
      </a:buClr>
      <a:buFont typeface="Webdings" pitchFamily="18" charset="2"/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3pPr>
    <a:lvl4pPr marL="1371600" algn="ctr" rtl="0" eaLnBrk="0" fontAlgn="base" hangingPunct="0">
      <a:spcBef>
        <a:spcPct val="10000"/>
      </a:spcBef>
      <a:spcAft>
        <a:spcPct val="0"/>
      </a:spcAft>
      <a:buClr>
        <a:srgbClr val="0B1F65"/>
      </a:buClr>
      <a:buFont typeface="Webdings" pitchFamily="18" charset="2"/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4pPr>
    <a:lvl5pPr marL="1828800" algn="ctr" rtl="0" eaLnBrk="0" fontAlgn="base" hangingPunct="0">
      <a:spcBef>
        <a:spcPct val="10000"/>
      </a:spcBef>
      <a:spcAft>
        <a:spcPct val="0"/>
      </a:spcAft>
      <a:buClr>
        <a:srgbClr val="0B1F65"/>
      </a:buClr>
      <a:buFont typeface="Webdings" pitchFamily="18" charset="2"/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67A58ED8-071B-4CCD-832A-463045F680C0}">
          <p14:sldIdLst>
            <p14:sldId id="256"/>
            <p14:sldId id="324"/>
            <p14:sldId id="285"/>
            <p14:sldId id="389"/>
            <p14:sldId id="306"/>
            <p14:sldId id="390"/>
            <p14:sldId id="264"/>
            <p14:sldId id="335"/>
            <p14:sldId id="388"/>
            <p14:sldId id="266"/>
            <p14:sldId id="391"/>
            <p14:sldId id="325"/>
            <p14:sldId id="331"/>
            <p14:sldId id="333"/>
            <p14:sldId id="392"/>
            <p14:sldId id="293"/>
            <p14:sldId id="330"/>
            <p14:sldId id="260"/>
            <p14:sldId id="268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12" userDrawn="1">
          <p15:clr>
            <a:srgbClr val="A4A3A4"/>
          </p15:clr>
        </p15:guide>
        <p15:guide id="2" pos="28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riram Thiagarajan" initials="" lastIdx="3" clrIdx="0"/>
  <p:cmAuthor id="1" name="Jeyagouri Sundar" initials="JS" lastIdx="10" clrIdx="1">
    <p:extLst>
      <p:ext uri="{19B8F6BF-5375-455C-9EA6-DF929625EA0E}">
        <p15:presenceInfo xmlns:p15="http://schemas.microsoft.com/office/powerpoint/2012/main" userId="S-1-5-21-2393973392-930299080-4041974831-519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66"/>
    <a:srgbClr val="C0AAAA"/>
    <a:srgbClr val="CBD3D3"/>
    <a:srgbClr val="D8CBCB"/>
    <a:srgbClr val="800000"/>
    <a:srgbClr val="EDE7E7"/>
    <a:srgbClr val="016666"/>
    <a:srgbClr val="AA0000"/>
    <a:srgbClr val="FF0000"/>
    <a:srgbClr val="D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3" autoAdjust="0"/>
    <p:restoredTop sz="95810" autoAdjust="0"/>
  </p:normalViewPr>
  <p:slideViewPr>
    <p:cSldViewPr snapToObjects="1">
      <p:cViewPr varScale="1">
        <p:scale>
          <a:sx n="92" d="100"/>
          <a:sy n="92" d="100"/>
        </p:scale>
        <p:origin x="540" y="78"/>
      </p:cViewPr>
      <p:guideLst>
        <p:guide orient="horz" pos="3312"/>
        <p:guide pos="28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[drug_promo_with_graph.xlsx]Drug Set 1!PivotTable9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</a:t>
            </a:r>
            <a:r>
              <a:rPr lang="en-US" baseline="0" dirty="0"/>
              <a:t> Sales ($) of drug set 1 over the years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'Drug Set 1'!$H$3</c:f>
              <c:strCache>
                <c:ptCount val="1"/>
                <c:pt idx="0">
                  <c:v>Afirudin 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'Drug Set 1'!$G$4:$G$11</c:f>
              <c:strCach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strCache>
            </c:strRef>
          </c:cat>
          <c:val>
            <c:numRef>
              <c:f>'Drug Set 1'!$H$4:$H$11</c:f>
              <c:numCache>
                <c:formatCode>General</c:formatCode>
                <c:ptCount val="7"/>
                <c:pt idx="0">
                  <c:v>1540233</c:v>
                </c:pt>
                <c:pt idx="1">
                  <c:v>1498252</c:v>
                </c:pt>
                <c:pt idx="2">
                  <c:v>1673554</c:v>
                </c:pt>
                <c:pt idx="3">
                  <c:v>1516969</c:v>
                </c:pt>
                <c:pt idx="4">
                  <c:v>1473115</c:v>
                </c:pt>
                <c:pt idx="5">
                  <c:v>1703736</c:v>
                </c:pt>
                <c:pt idx="6">
                  <c:v>1467063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0A-4EB6-90EF-A400EF84E995}"/>
            </c:ext>
          </c:extLst>
        </c:ser>
        <c:ser>
          <c:idx val="1"/>
          <c:order val="1"/>
          <c:tx>
            <c:strRef>
              <c:f>'Drug Set 1'!$I$3</c:f>
              <c:strCache>
                <c:ptCount val="1"/>
                <c:pt idx="0">
                  <c:v>Tetapril 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'Drug Set 1'!$G$4:$G$11</c:f>
              <c:strCach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strCache>
            </c:strRef>
          </c:cat>
          <c:val>
            <c:numRef>
              <c:f>'Drug Set 1'!$I$4:$I$11</c:f>
              <c:numCache>
                <c:formatCode>General</c:formatCode>
                <c:ptCount val="7"/>
                <c:pt idx="0">
                  <c:v>1315530</c:v>
                </c:pt>
                <c:pt idx="1">
                  <c:v>1209413</c:v>
                </c:pt>
                <c:pt idx="2">
                  <c:v>1282137</c:v>
                </c:pt>
                <c:pt idx="3">
                  <c:v>1288397</c:v>
                </c:pt>
                <c:pt idx="4">
                  <c:v>1290529</c:v>
                </c:pt>
                <c:pt idx="5">
                  <c:v>1426098</c:v>
                </c:pt>
                <c:pt idx="6">
                  <c:v>1130258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90A-4EB6-90EF-A400EF84E995}"/>
            </c:ext>
          </c:extLst>
        </c:ser>
        <c:ser>
          <c:idx val="2"/>
          <c:order val="2"/>
          <c:tx>
            <c:strRef>
              <c:f>'Drug Set 1'!$J$3</c:f>
              <c:strCache>
                <c:ptCount val="1"/>
                <c:pt idx="0">
                  <c:v>Pentranil Sales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'Drug Set 1'!$G$4:$G$11</c:f>
              <c:strCach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strCache>
            </c:strRef>
          </c:cat>
          <c:val>
            <c:numRef>
              <c:f>'Drug Set 1'!$J$4:$J$11</c:f>
              <c:numCache>
                <c:formatCode>General</c:formatCode>
                <c:ptCount val="7"/>
                <c:pt idx="0">
                  <c:v>2252473</c:v>
                </c:pt>
                <c:pt idx="1">
                  <c:v>2202922</c:v>
                </c:pt>
                <c:pt idx="2">
                  <c:v>2546215</c:v>
                </c:pt>
                <c:pt idx="3">
                  <c:v>2548979</c:v>
                </c:pt>
                <c:pt idx="4">
                  <c:v>2414445</c:v>
                </c:pt>
                <c:pt idx="5">
                  <c:v>2617133</c:v>
                </c:pt>
                <c:pt idx="6">
                  <c:v>2179827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90A-4EB6-90EF-A400EF84E995}"/>
            </c:ext>
          </c:extLst>
        </c:ser>
        <c:ser>
          <c:idx val="3"/>
          <c:order val="3"/>
          <c:tx>
            <c:strRef>
              <c:f>'Drug Set 1'!$K$3</c:f>
              <c:strCache>
                <c:ptCount val="1"/>
                <c:pt idx="0">
                  <c:v>Oxozone Sales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'Drug Set 1'!$G$4:$G$11</c:f>
              <c:strCach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strCache>
            </c:strRef>
          </c:cat>
          <c:val>
            <c:numRef>
              <c:f>'Drug Set 1'!$K$4:$K$11</c:f>
              <c:numCache>
                <c:formatCode>General</c:formatCode>
                <c:ptCount val="7"/>
                <c:pt idx="0">
                  <c:v>1258494</c:v>
                </c:pt>
                <c:pt idx="1">
                  <c:v>1344738</c:v>
                </c:pt>
                <c:pt idx="2">
                  <c:v>1346178</c:v>
                </c:pt>
                <c:pt idx="3">
                  <c:v>1208396</c:v>
                </c:pt>
                <c:pt idx="4">
                  <c:v>1307395</c:v>
                </c:pt>
                <c:pt idx="5">
                  <c:v>1537610</c:v>
                </c:pt>
                <c:pt idx="6">
                  <c:v>1114992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90A-4EB6-90EF-A400EF84E9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89861839"/>
        <c:axId val="1086652463"/>
      </c:lineChart>
      <c:catAx>
        <c:axId val="1189861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6652463"/>
        <c:crosses val="autoZero"/>
        <c:auto val="1"/>
        <c:lblAlgn val="ctr"/>
        <c:lblOffset val="100"/>
        <c:noMultiLvlLbl val="0"/>
      </c:catAx>
      <c:valAx>
        <c:axId val="10866524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9861839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[drug_promo_with_graph.xlsx]Drug Set 2!PivotTable10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baseline="0">
                <a:effectLst/>
              </a:rPr>
              <a:t>Total Sales ($) of drug set 2 over the years </a:t>
            </a:r>
            <a:endParaRPr lang="en-US" sz="14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'Drug Set 2'!$I$2</c:f>
              <c:strCache>
                <c:ptCount val="1"/>
                <c:pt idx="0">
                  <c:v>Cortimentin 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'Drug Set 2'!$H$3:$H$10</c:f>
              <c:strCach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strCache>
            </c:strRef>
          </c:cat>
          <c:val>
            <c:numRef>
              <c:f>'Drug Set 2'!$I$3:$I$10</c:f>
              <c:numCache>
                <c:formatCode>General</c:formatCode>
                <c:ptCount val="7"/>
                <c:pt idx="0">
                  <c:v>10618098.09</c:v>
                </c:pt>
                <c:pt idx="1">
                  <c:v>8962960.5800000001</c:v>
                </c:pt>
                <c:pt idx="2">
                  <c:v>9368220.1199999992</c:v>
                </c:pt>
                <c:pt idx="3">
                  <c:v>10368557.299999999</c:v>
                </c:pt>
                <c:pt idx="4">
                  <c:v>9367170.9399999995</c:v>
                </c:pt>
                <c:pt idx="5">
                  <c:v>9458464.7800000012</c:v>
                </c:pt>
                <c:pt idx="6">
                  <c:v>8545870.0600000005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9F-4790-A375-1B2B522A7E9F}"/>
            </c:ext>
          </c:extLst>
        </c:ser>
        <c:ser>
          <c:idx val="1"/>
          <c:order val="1"/>
          <c:tx>
            <c:strRef>
              <c:f>'Drug Set 2'!$J$2</c:f>
              <c:strCache>
                <c:ptCount val="1"/>
                <c:pt idx="0">
                  <c:v>Formoprodol 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'Drug Set 2'!$H$3:$H$10</c:f>
              <c:strCach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strCache>
            </c:strRef>
          </c:cat>
          <c:val>
            <c:numRef>
              <c:f>'Drug Set 2'!$J$3:$J$10</c:f>
              <c:numCache>
                <c:formatCode>General</c:formatCode>
                <c:ptCount val="7"/>
                <c:pt idx="0">
                  <c:v>9164644.1400000006</c:v>
                </c:pt>
                <c:pt idx="1">
                  <c:v>7129799.5899999999</c:v>
                </c:pt>
                <c:pt idx="2">
                  <c:v>7419874.0599999996</c:v>
                </c:pt>
                <c:pt idx="3">
                  <c:v>8590146.7599999998</c:v>
                </c:pt>
                <c:pt idx="4">
                  <c:v>8340551.3400000008</c:v>
                </c:pt>
                <c:pt idx="5">
                  <c:v>7748909.8800000008</c:v>
                </c:pt>
                <c:pt idx="6">
                  <c:v>6810070.0099999998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9F-4790-A375-1B2B522A7E9F}"/>
            </c:ext>
          </c:extLst>
        </c:ser>
        <c:ser>
          <c:idx val="2"/>
          <c:order val="2"/>
          <c:tx>
            <c:strRef>
              <c:f>'Drug Set 2'!$K$2</c:f>
              <c:strCache>
                <c:ptCount val="1"/>
                <c:pt idx="0">
                  <c:v>Trantalol Sales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'Drug Set 2'!$H$3:$H$10</c:f>
              <c:strCach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strCache>
            </c:strRef>
          </c:cat>
          <c:val>
            <c:numRef>
              <c:f>'Drug Set 2'!$K$3:$K$10</c:f>
              <c:numCache>
                <c:formatCode>General</c:formatCode>
                <c:ptCount val="7"/>
                <c:pt idx="0">
                  <c:v>16161677.99</c:v>
                </c:pt>
                <c:pt idx="1">
                  <c:v>13172616.949999999</c:v>
                </c:pt>
                <c:pt idx="2">
                  <c:v>14422081.260000002</c:v>
                </c:pt>
                <c:pt idx="3">
                  <c:v>16770744.079999998</c:v>
                </c:pt>
                <c:pt idx="4">
                  <c:v>15653100.820000004</c:v>
                </c:pt>
                <c:pt idx="5">
                  <c:v>14158193.650000002</c:v>
                </c:pt>
                <c:pt idx="6">
                  <c:v>13050446.819999998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59F-4790-A375-1B2B522A7E9F}"/>
            </c:ext>
          </c:extLst>
        </c:ser>
        <c:ser>
          <c:idx val="3"/>
          <c:order val="3"/>
          <c:tx>
            <c:strRef>
              <c:f>'Drug Set 2'!$L$2</c:f>
              <c:strCache>
                <c:ptCount val="1"/>
                <c:pt idx="0">
                  <c:v>Multilinum Sales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'Drug Set 2'!$H$3:$H$10</c:f>
              <c:strCach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strCache>
            </c:strRef>
          </c:cat>
          <c:val>
            <c:numRef>
              <c:f>'Drug Set 2'!$L$3:$L$10</c:f>
              <c:numCache>
                <c:formatCode>General</c:formatCode>
                <c:ptCount val="7"/>
                <c:pt idx="0">
                  <c:v>8662081.6600000001</c:v>
                </c:pt>
                <c:pt idx="1">
                  <c:v>8043825.7999999998</c:v>
                </c:pt>
                <c:pt idx="2">
                  <c:v>7405585.2799999993</c:v>
                </c:pt>
                <c:pt idx="3">
                  <c:v>7891678.5100000007</c:v>
                </c:pt>
                <c:pt idx="4">
                  <c:v>8336858.5000000019</c:v>
                </c:pt>
                <c:pt idx="5">
                  <c:v>8304325.1499999994</c:v>
                </c:pt>
                <c:pt idx="6">
                  <c:v>6627963.3299999991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59F-4790-A375-1B2B522A7E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49448015"/>
        <c:axId val="1188980767"/>
      </c:lineChart>
      <c:catAx>
        <c:axId val="12494480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8980767"/>
        <c:crosses val="autoZero"/>
        <c:auto val="1"/>
        <c:lblAlgn val="ctr"/>
        <c:lblOffset val="100"/>
        <c:noMultiLvlLbl val="0"/>
      </c:catAx>
      <c:valAx>
        <c:axId val="11889807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9448015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 anchor="t" anchorCtr="0"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[drug_promo_with_graph.xlsx]Drug Set 3!PivotTable11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baseline="0">
                <a:effectLst/>
              </a:rPr>
              <a:t>Total Sales ($) of drug set 3 over the years </a:t>
            </a:r>
            <a:endParaRPr lang="en-US" sz="14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'Drug Set 3'!$I$2</c:f>
              <c:strCache>
                <c:ptCount val="1"/>
                <c:pt idx="0">
                  <c:v>Novastral 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'Drug Set 3'!$H$3:$H$10</c:f>
              <c:strCach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strCache>
            </c:strRef>
          </c:cat>
          <c:val>
            <c:numRef>
              <c:f>'Drug Set 3'!$I$3:$I$10</c:f>
              <c:numCache>
                <c:formatCode>General</c:formatCode>
                <c:ptCount val="7"/>
                <c:pt idx="0">
                  <c:v>16307296.409999998</c:v>
                </c:pt>
                <c:pt idx="1">
                  <c:v>15841418.420000002</c:v>
                </c:pt>
                <c:pt idx="2">
                  <c:v>18083101.440000001</c:v>
                </c:pt>
                <c:pt idx="3">
                  <c:v>16246083.01</c:v>
                </c:pt>
                <c:pt idx="4">
                  <c:v>15157292</c:v>
                </c:pt>
                <c:pt idx="5">
                  <c:v>14814600.549999999</c:v>
                </c:pt>
                <c:pt idx="6">
                  <c:v>15828630.630000001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7F-41CF-B353-C0AF84F9BEBC}"/>
            </c:ext>
          </c:extLst>
        </c:ser>
        <c:ser>
          <c:idx val="1"/>
          <c:order val="1"/>
          <c:tx>
            <c:strRef>
              <c:f>'Drug Set 3'!$J$2</c:f>
              <c:strCache>
                <c:ptCount val="1"/>
                <c:pt idx="0">
                  <c:v>Halocadren 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'Drug Set 3'!$H$3:$H$10</c:f>
              <c:strCach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strCache>
            </c:strRef>
          </c:cat>
          <c:val>
            <c:numRef>
              <c:f>'Drug Set 3'!$J$3:$J$10</c:f>
              <c:numCache>
                <c:formatCode>General</c:formatCode>
                <c:ptCount val="7"/>
                <c:pt idx="0">
                  <c:v>14460751.33</c:v>
                </c:pt>
                <c:pt idx="1">
                  <c:v>13130158.43</c:v>
                </c:pt>
                <c:pt idx="2">
                  <c:v>13952993.729999999</c:v>
                </c:pt>
                <c:pt idx="3">
                  <c:v>13407576.630000003</c:v>
                </c:pt>
                <c:pt idx="4">
                  <c:v>12916556.620000001</c:v>
                </c:pt>
                <c:pt idx="5">
                  <c:v>12084095.209999999</c:v>
                </c:pt>
                <c:pt idx="6">
                  <c:v>12362908.660000002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57F-41CF-B353-C0AF84F9BEBC}"/>
            </c:ext>
          </c:extLst>
        </c:ser>
        <c:ser>
          <c:idx val="2"/>
          <c:order val="2"/>
          <c:tx>
            <c:strRef>
              <c:f>'Drug Set 3'!$K$2</c:f>
              <c:strCache>
                <c:ptCount val="1"/>
                <c:pt idx="0">
                  <c:v>Adapazide Sales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'Drug Set 3'!$H$3:$H$10</c:f>
              <c:strCach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strCache>
            </c:strRef>
          </c:cat>
          <c:val>
            <c:numRef>
              <c:f>'Drug Set 3'!$K$3:$K$10</c:f>
              <c:numCache>
                <c:formatCode>General</c:formatCode>
                <c:ptCount val="7"/>
                <c:pt idx="0">
                  <c:v>24697277.219999999</c:v>
                </c:pt>
                <c:pt idx="1">
                  <c:v>23113415.190000001</c:v>
                </c:pt>
                <c:pt idx="2">
                  <c:v>27105323.340000004</c:v>
                </c:pt>
                <c:pt idx="3">
                  <c:v>26463442.080000002</c:v>
                </c:pt>
                <c:pt idx="4">
                  <c:v>25007272.91</c:v>
                </c:pt>
                <c:pt idx="5">
                  <c:v>22398772.099999998</c:v>
                </c:pt>
                <c:pt idx="6">
                  <c:v>23612526.960000001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57F-41CF-B353-C0AF84F9BEBC}"/>
            </c:ext>
          </c:extLst>
        </c:ser>
        <c:ser>
          <c:idx val="3"/>
          <c:order val="3"/>
          <c:tx>
            <c:strRef>
              <c:f>'Drug Set 3'!$L$2</c:f>
              <c:strCache>
                <c:ptCount val="1"/>
                <c:pt idx="0">
                  <c:v>Nalopex Sales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'Drug Set 3'!$H$3:$H$10</c:f>
              <c:strCach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strCache>
            </c:strRef>
          </c:cat>
          <c:val>
            <c:numRef>
              <c:f>'Drug Set 3'!$L$3:$L$10</c:f>
              <c:numCache>
                <c:formatCode>General</c:formatCode>
                <c:ptCount val="7"/>
                <c:pt idx="0">
                  <c:v>13359412.030000001</c:v>
                </c:pt>
                <c:pt idx="1">
                  <c:v>14159080.879999999</c:v>
                </c:pt>
                <c:pt idx="2">
                  <c:v>14488226.260000002</c:v>
                </c:pt>
                <c:pt idx="3">
                  <c:v>12450880.99</c:v>
                </c:pt>
                <c:pt idx="4">
                  <c:v>13208064.339999998</c:v>
                </c:pt>
                <c:pt idx="5">
                  <c:v>13198154.020000001</c:v>
                </c:pt>
                <c:pt idx="6">
                  <c:v>11497650.380000003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57F-41CF-B353-C0AF84F9BE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81193551"/>
        <c:axId val="1300342447"/>
      </c:lineChart>
      <c:catAx>
        <c:axId val="1181193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0342447"/>
        <c:crosses val="autoZero"/>
        <c:auto val="1"/>
        <c:lblAlgn val="ctr"/>
        <c:lblOffset val="100"/>
        <c:noMultiLvlLbl val="0"/>
      </c:catAx>
      <c:valAx>
        <c:axId val="13003424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1193551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[drug_promo_with_graph.xlsx]Drug Set 4!PivotTable12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baseline="0">
                <a:effectLst/>
              </a:rPr>
              <a:t>Total Sales ($) of drug set 4 over the years </a:t>
            </a:r>
            <a:endParaRPr lang="en-US" sz="14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'Drug Set 4'!$I$3</c:f>
              <c:strCache>
                <c:ptCount val="1"/>
                <c:pt idx="0">
                  <c:v>Verarotec 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'Drug Set 4'!$H$4:$H$11</c:f>
              <c:strCach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strCache>
            </c:strRef>
          </c:cat>
          <c:val>
            <c:numRef>
              <c:f>'Drug Set 4'!$I$4:$I$11</c:f>
              <c:numCache>
                <c:formatCode>General</c:formatCode>
                <c:ptCount val="7"/>
                <c:pt idx="0">
                  <c:v>7823766.6900000004</c:v>
                </c:pt>
                <c:pt idx="1">
                  <c:v>7397041.5300000012</c:v>
                </c:pt>
                <c:pt idx="2">
                  <c:v>8815625.9199999999</c:v>
                </c:pt>
                <c:pt idx="3">
                  <c:v>8981641.4499999993</c:v>
                </c:pt>
                <c:pt idx="4">
                  <c:v>8791052.5700000003</c:v>
                </c:pt>
                <c:pt idx="5">
                  <c:v>9411930.7799999993</c:v>
                </c:pt>
                <c:pt idx="6">
                  <c:v>11004258.779999999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304-43DB-A97E-5F145059B160}"/>
            </c:ext>
          </c:extLst>
        </c:ser>
        <c:ser>
          <c:idx val="1"/>
          <c:order val="1"/>
          <c:tx>
            <c:strRef>
              <c:f>'Drug Set 4'!$J$3</c:f>
              <c:strCache>
                <c:ptCount val="1"/>
                <c:pt idx="0">
                  <c:v>Divinesin 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'Drug Set 4'!$H$4:$H$11</c:f>
              <c:strCach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strCache>
            </c:strRef>
          </c:cat>
          <c:val>
            <c:numRef>
              <c:f>'Drug Set 4'!$J$4:$J$11</c:f>
              <c:numCache>
                <c:formatCode>General</c:formatCode>
                <c:ptCount val="7"/>
                <c:pt idx="0">
                  <c:v>6609862.3499999996</c:v>
                </c:pt>
                <c:pt idx="1">
                  <c:v>6099005.1799999997</c:v>
                </c:pt>
                <c:pt idx="2">
                  <c:v>6940378.6399999997</c:v>
                </c:pt>
                <c:pt idx="3">
                  <c:v>7520164.7800000012</c:v>
                </c:pt>
                <c:pt idx="4">
                  <c:v>7818451.1600000001</c:v>
                </c:pt>
                <c:pt idx="5">
                  <c:v>7736147.7700000005</c:v>
                </c:pt>
                <c:pt idx="6">
                  <c:v>8470488.6300000008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304-43DB-A97E-5F145059B160}"/>
            </c:ext>
          </c:extLst>
        </c:ser>
        <c:ser>
          <c:idx val="2"/>
          <c:order val="2"/>
          <c:tx>
            <c:strRef>
              <c:f>'Drug Set 4'!$K$3</c:f>
              <c:strCache>
                <c:ptCount val="1"/>
                <c:pt idx="0">
                  <c:v>Lansoprofen Sales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'Drug Set 4'!$H$4:$H$11</c:f>
              <c:strCach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strCache>
            </c:strRef>
          </c:cat>
          <c:val>
            <c:numRef>
              <c:f>'Drug Set 4'!$K$4:$K$11</c:f>
              <c:numCache>
                <c:formatCode>General</c:formatCode>
                <c:ptCount val="7"/>
                <c:pt idx="0">
                  <c:v>11624949.210000001</c:v>
                </c:pt>
                <c:pt idx="1">
                  <c:v>10795210.470000001</c:v>
                </c:pt>
                <c:pt idx="2">
                  <c:v>13519561.030000001</c:v>
                </c:pt>
                <c:pt idx="3">
                  <c:v>14921449.550000001</c:v>
                </c:pt>
                <c:pt idx="4">
                  <c:v>14509596.84</c:v>
                </c:pt>
                <c:pt idx="5">
                  <c:v>14328537.49</c:v>
                </c:pt>
                <c:pt idx="6">
                  <c:v>16434918.140000002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304-43DB-A97E-5F145059B160}"/>
            </c:ext>
          </c:extLst>
        </c:ser>
        <c:ser>
          <c:idx val="3"/>
          <c:order val="3"/>
          <c:tx>
            <c:strRef>
              <c:f>'Drug Set 4'!$L$3</c:f>
              <c:strCache>
                <c:ptCount val="1"/>
                <c:pt idx="0">
                  <c:v>Fentaprine Sales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'Drug Set 4'!$H$4:$H$11</c:f>
              <c:strCach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strCache>
            </c:strRef>
          </c:cat>
          <c:val>
            <c:numRef>
              <c:f>'Drug Set 4'!$L$4:$L$11</c:f>
              <c:numCache>
                <c:formatCode>General</c:formatCode>
                <c:ptCount val="7"/>
                <c:pt idx="0">
                  <c:v>6313992.5699999994</c:v>
                </c:pt>
                <c:pt idx="1">
                  <c:v>6608980.7300000004</c:v>
                </c:pt>
                <c:pt idx="2">
                  <c:v>7180545.4400000004</c:v>
                </c:pt>
                <c:pt idx="3">
                  <c:v>7036281.8400000008</c:v>
                </c:pt>
                <c:pt idx="4">
                  <c:v>7688493.0600000005</c:v>
                </c:pt>
                <c:pt idx="5">
                  <c:v>8229398.7599999998</c:v>
                </c:pt>
                <c:pt idx="6">
                  <c:v>8219108.3199999994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304-43DB-A97E-5F145059B1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62325151"/>
        <c:axId val="1305381119"/>
      </c:lineChart>
      <c:catAx>
        <c:axId val="12623251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5381119"/>
        <c:crosses val="autoZero"/>
        <c:auto val="1"/>
        <c:lblAlgn val="ctr"/>
        <c:lblOffset val="100"/>
        <c:noMultiLvlLbl val="0"/>
      </c:catAx>
      <c:valAx>
        <c:axId val="13053811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2325151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C37A1F-7B9D-4906-A759-FED79B623398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BF675B-BB77-42EA-84F1-03A814531162}">
      <dgm:prSet phldrT="[Text]" custT="1"/>
      <dgm:spPr/>
      <dgm:t>
        <a:bodyPr/>
        <a:lstStyle/>
        <a:p>
          <a:r>
            <a:rPr lang="en-US" sz="1800" dirty="0"/>
            <a:t>Promo 10</a:t>
          </a:r>
        </a:p>
      </dgm:t>
    </dgm:pt>
    <dgm:pt modelId="{2079EF2A-9FD1-46BF-BA68-814E309FA942}" type="parTrans" cxnId="{7A7BFBA9-58E0-4920-B996-183B71C59E94}">
      <dgm:prSet/>
      <dgm:spPr/>
      <dgm:t>
        <a:bodyPr/>
        <a:lstStyle/>
        <a:p>
          <a:endParaRPr lang="en-US"/>
        </a:p>
      </dgm:t>
    </dgm:pt>
    <dgm:pt modelId="{F41FF6FE-7692-4765-9138-44E729C63A8B}" type="sibTrans" cxnId="{7A7BFBA9-58E0-4920-B996-183B71C59E94}">
      <dgm:prSet/>
      <dgm:spPr/>
      <dgm:t>
        <a:bodyPr/>
        <a:lstStyle/>
        <a:p>
          <a:endParaRPr lang="en-US"/>
        </a:p>
      </dgm:t>
    </dgm:pt>
    <dgm:pt modelId="{94AEC79F-357C-4361-9B6C-0D45A8BDB381}">
      <dgm:prSet phldrT="[Text]" custT="1"/>
      <dgm:spPr/>
      <dgm:t>
        <a:bodyPr/>
        <a:lstStyle/>
        <a:p>
          <a:pPr>
            <a:buNone/>
          </a:pPr>
          <a:r>
            <a:rPr lang="en-US" sz="1600" dirty="0" err="1"/>
            <a:t>Afirudin</a:t>
          </a:r>
          <a:r>
            <a:rPr lang="en-US" sz="1600" dirty="0"/>
            <a:t>          </a:t>
          </a:r>
        </a:p>
      </dgm:t>
    </dgm:pt>
    <dgm:pt modelId="{91042231-100C-4853-820D-3818F4EED9CA}" type="parTrans" cxnId="{A3368B6D-A5F1-4F57-9F87-8190AE86EADC}">
      <dgm:prSet/>
      <dgm:spPr/>
      <dgm:t>
        <a:bodyPr/>
        <a:lstStyle/>
        <a:p>
          <a:endParaRPr lang="en-US"/>
        </a:p>
      </dgm:t>
    </dgm:pt>
    <dgm:pt modelId="{190B615C-4702-48EA-A8C0-554517281C85}" type="sibTrans" cxnId="{A3368B6D-A5F1-4F57-9F87-8190AE86EADC}">
      <dgm:prSet/>
      <dgm:spPr/>
      <dgm:t>
        <a:bodyPr/>
        <a:lstStyle/>
        <a:p>
          <a:endParaRPr lang="en-US"/>
        </a:p>
      </dgm:t>
    </dgm:pt>
    <dgm:pt modelId="{EFAF6336-7DD2-4DD1-ACF7-7E5B1039B5A5}">
      <dgm:prSet phldrT="[Text]" custT="1"/>
      <dgm:spPr/>
      <dgm:t>
        <a:bodyPr/>
        <a:lstStyle/>
        <a:p>
          <a:r>
            <a:rPr lang="en-US" sz="1800" dirty="0"/>
            <a:t>Promo 7</a:t>
          </a:r>
        </a:p>
      </dgm:t>
    </dgm:pt>
    <dgm:pt modelId="{52AA887F-7DBE-4DB6-9C7F-30AE1E118D62}" type="parTrans" cxnId="{46AEA40B-A514-4713-9331-E9A5CA32BD1D}">
      <dgm:prSet/>
      <dgm:spPr/>
      <dgm:t>
        <a:bodyPr/>
        <a:lstStyle/>
        <a:p>
          <a:endParaRPr lang="en-US"/>
        </a:p>
      </dgm:t>
    </dgm:pt>
    <dgm:pt modelId="{6C787A17-254F-4BA7-B0E0-602EAC5D2C39}" type="sibTrans" cxnId="{46AEA40B-A514-4713-9331-E9A5CA32BD1D}">
      <dgm:prSet/>
      <dgm:spPr/>
      <dgm:t>
        <a:bodyPr/>
        <a:lstStyle/>
        <a:p>
          <a:endParaRPr lang="en-US"/>
        </a:p>
      </dgm:t>
    </dgm:pt>
    <dgm:pt modelId="{6431828F-5AF5-400A-83D7-5D4BFC59BC6C}">
      <dgm:prSet phldrT="[Text]" custT="1"/>
      <dgm:spPr/>
      <dgm:t>
        <a:bodyPr/>
        <a:lstStyle/>
        <a:p>
          <a:pPr algn="r">
            <a:buNone/>
          </a:pPr>
          <a:r>
            <a:rPr lang="en-US" sz="1600" dirty="0" err="1"/>
            <a:t>Cortimentin</a:t>
          </a:r>
          <a:endParaRPr lang="en-US" sz="1600" dirty="0"/>
        </a:p>
      </dgm:t>
    </dgm:pt>
    <dgm:pt modelId="{A4F5AB9C-1405-4D29-A473-309B9904A280}" type="parTrans" cxnId="{AD63325D-F2DC-45B2-9942-78DE20BF7C47}">
      <dgm:prSet/>
      <dgm:spPr/>
      <dgm:t>
        <a:bodyPr/>
        <a:lstStyle/>
        <a:p>
          <a:endParaRPr lang="en-US"/>
        </a:p>
      </dgm:t>
    </dgm:pt>
    <dgm:pt modelId="{8F6C1E54-1778-49E5-AF03-9F98AB250A93}" type="sibTrans" cxnId="{AD63325D-F2DC-45B2-9942-78DE20BF7C47}">
      <dgm:prSet/>
      <dgm:spPr/>
      <dgm:t>
        <a:bodyPr/>
        <a:lstStyle/>
        <a:p>
          <a:endParaRPr lang="en-US"/>
        </a:p>
      </dgm:t>
    </dgm:pt>
    <dgm:pt modelId="{B4B3E595-9629-4BD9-8CF1-F8F6D63652FD}">
      <dgm:prSet phldrT="[Text]" custT="1"/>
      <dgm:spPr/>
      <dgm:t>
        <a:bodyPr/>
        <a:lstStyle/>
        <a:p>
          <a:r>
            <a:rPr lang="en-US" sz="1800" dirty="0"/>
            <a:t>Promo 1</a:t>
          </a:r>
        </a:p>
      </dgm:t>
    </dgm:pt>
    <dgm:pt modelId="{CD8CB8E0-E79B-4AD7-AB19-57647EE56123}" type="parTrans" cxnId="{AE373AD9-57D7-421E-9F69-A8D567E88D29}">
      <dgm:prSet/>
      <dgm:spPr/>
      <dgm:t>
        <a:bodyPr/>
        <a:lstStyle/>
        <a:p>
          <a:endParaRPr lang="en-US"/>
        </a:p>
      </dgm:t>
    </dgm:pt>
    <dgm:pt modelId="{3C5B857C-4D68-4EC8-8701-EA6E1B839BE4}" type="sibTrans" cxnId="{AE373AD9-57D7-421E-9F69-A8D567E88D29}">
      <dgm:prSet/>
      <dgm:spPr/>
      <dgm:t>
        <a:bodyPr/>
        <a:lstStyle/>
        <a:p>
          <a:endParaRPr lang="en-US"/>
        </a:p>
      </dgm:t>
    </dgm:pt>
    <dgm:pt modelId="{678927B9-D7F4-4FF8-B10F-FDE1F01999A0}">
      <dgm:prSet phldrT="[Text]" custT="1"/>
      <dgm:spPr/>
      <dgm:t>
        <a:bodyPr/>
        <a:lstStyle/>
        <a:p>
          <a:pPr algn="r">
            <a:buNone/>
          </a:pPr>
          <a:r>
            <a:rPr lang="en-US" sz="1600" dirty="0" err="1"/>
            <a:t>Verarotec</a:t>
          </a:r>
          <a:endParaRPr lang="en-US" sz="1600" dirty="0"/>
        </a:p>
      </dgm:t>
    </dgm:pt>
    <dgm:pt modelId="{83106D32-09A5-46DE-B1F2-2B9423F5C069}" type="parTrans" cxnId="{ECACB406-7A2A-4E49-B550-93B2AB1B72C4}">
      <dgm:prSet/>
      <dgm:spPr/>
      <dgm:t>
        <a:bodyPr/>
        <a:lstStyle/>
        <a:p>
          <a:endParaRPr lang="en-US"/>
        </a:p>
      </dgm:t>
    </dgm:pt>
    <dgm:pt modelId="{58206C81-E399-42E4-903A-3E1119DFF4DA}" type="sibTrans" cxnId="{ECACB406-7A2A-4E49-B550-93B2AB1B72C4}">
      <dgm:prSet/>
      <dgm:spPr/>
      <dgm:t>
        <a:bodyPr/>
        <a:lstStyle/>
        <a:p>
          <a:endParaRPr lang="en-US"/>
        </a:p>
      </dgm:t>
    </dgm:pt>
    <dgm:pt modelId="{77A203CF-5EB5-4891-B169-EF8C6408EFCD}">
      <dgm:prSet phldrT="[Text]" custT="1"/>
      <dgm:spPr/>
      <dgm:t>
        <a:bodyPr/>
        <a:lstStyle/>
        <a:p>
          <a:r>
            <a:rPr lang="en-US" sz="1800" dirty="0"/>
            <a:t>Promo 4</a:t>
          </a:r>
        </a:p>
      </dgm:t>
    </dgm:pt>
    <dgm:pt modelId="{2F777C38-7448-497F-A0BF-80F00A4C4D3F}" type="parTrans" cxnId="{27818828-EB54-4C44-857A-A71CAD1F4A41}">
      <dgm:prSet/>
      <dgm:spPr/>
      <dgm:t>
        <a:bodyPr/>
        <a:lstStyle/>
        <a:p>
          <a:endParaRPr lang="en-US"/>
        </a:p>
      </dgm:t>
    </dgm:pt>
    <dgm:pt modelId="{7F727204-288E-42F0-9DC2-C78EA8D11B2B}" type="sibTrans" cxnId="{27818828-EB54-4C44-857A-A71CAD1F4A41}">
      <dgm:prSet/>
      <dgm:spPr/>
      <dgm:t>
        <a:bodyPr/>
        <a:lstStyle/>
        <a:p>
          <a:endParaRPr lang="en-US"/>
        </a:p>
      </dgm:t>
    </dgm:pt>
    <dgm:pt modelId="{B66E8930-CB6C-481D-8A88-9E397C3F341C}">
      <dgm:prSet phldrT="[Text]" custT="1"/>
      <dgm:spPr/>
      <dgm:t>
        <a:bodyPr/>
        <a:lstStyle/>
        <a:p>
          <a:pPr>
            <a:buNone/>
          </a:pPr>
          <a:r>
            <a:rPr lang="en-US" sz="1600" dirty="0" err="1"/>
            <a:t>Tetapril</a:t>
          </a:r>
          <a:endParaRPr lang="en-US" sz="1600" dirty="0"/>
        </a:p>
      </dgm:t>
    </dgm:pt>
    <dgm:pt modelId="{117FBD55-DB62-449D-8984-17D8D0939F36}" type="parTrans" cxnId="{7CD1BF57-52C0-4535-BA33-B4646CC04D8D}">
      <dgm:prSet/>
      <dgm:spPr/>
      <dgm:t>
        <a:bodyPr/>
        <a:lstStyle/>
        <a:p>
          <a:endParaRPr lang="en-US"/>
        </a:p>
      </dgm:t>
    </dgm:pt>
    <dgm:pt modelId="{0BD55902-9DA4-4B92-BB67-645B3C0B0045}" type="sibTrans" cxnId="{7CD1BF57-52C0-4535-BA33-B4646CC04D8D}">
      <dgm:prSet/>
      <dgm:spPr/>
      <dgm:t>
        <a:bodyPr/>
        <a:lstStyle/>
        <a:p>
          <a:endParaRPr lang="en-US"/>
        </a:p>
      </dgm:t>
    </dgm:pt>
    <dgm:pt modelId="{8EBAA6AF-56E6-491F-9F03-8CF4588A3B63}">
      <dgm:prSet phldrT="[Text]" custT="1"/>
      <dgm:spPr/>
      <dgm:t>
        <a:bodyPr/>
        <a:lstStyle/>
        <a:p>
          <a:pPr>
            <a:buNone/>
          </a:pPr>
          <a:r>
            <a:rPr lang="en-US" sz="1600" dirty="0" err="1"/>
            <a:t>Pentranil</a:t>
          </a:r>
          <a:endParaRPr lang="en-US" sz="1600" dirty="0"/>
        </a:p>
      </dgm:t>
    </dgm:pt>
    <dgm:pt modelId="{E2BB5BF4-7E69-49E6-BFA8-B875F0281AF4}" type="parTrans" cxnId="{2D7A61BD-0C2B-4A32-BECA-661501CF0A9F}">
      <dgm:prSet/>
      <dgm:spPr/>
      <dgm:t>
        <a:bodyPr/>
        <a:lstStyle/>
        <a:p>
          <a:endParaRPr lang="en-US"/>
        </a:p>
      </dgm:t>
    </dgm:pt>
    <dgm:pt modelId="{8EB9CDD8-1A48-4ADE-BA96-5D84D4E8F668}" type="sibTrans" cxnId="{2D7A61BD-0C2B-4A32-BECA-661501CF0A9F}">
      <dgm:prSet/>
      <dgm:spPr/>
      <dgm:t>
        <a:bodyPr/>
        <a:lstStyle/>
        <a:p>
          <a:endParaRPr lang="en-US"/>
        </a:p>
      </dgm:t>
    </dgm:pt>
    <dgm:pt modelId="{17D84201-03ED-4972-BFC5-8D0825E2D3EE}">
      <dgm:prSet phldrT="[Text]" custT="1"/>
      <dgm:spPr/>
      <dgm:t>
        <a:bodyPr/>
        <a:lstStyle/>
        <a:p>
          <a:pPr>
            <a:buNone/>
          </a:pPr>
          <a:r>
            <a:rPr lang="en-US" sz="1600" dirty="0" err="1"/>
            <a:t>Oxozone</a:t>
          </a:r>
          <a:endParaRPr lang="en-US" sz="1600" dirty="0"/>
        </a:p>
      </dgm:t>
    </dgm:pt>
    <dgm:pt modelId="{254C5490-8518-4B47-9EF1-E21BC34D148A}" type="parTrans" cxnId="{6C0A8625-460A-4C83-B414-9B91E9E9171C}">
      <dgm:prSet/>
      <dgm:spPr/>
      <dgm:t>
        <a:bodyPr/>
        <a:lstStyle/>
        <a:p>
          <a:endParaRPr lang="en-US"/>
        </a:p>
      </dgm:t>
    </dgm:pt>
    <dgm:pt modelId="{647F676C-B7E4-4029-9CEF-44366E47C4AC}" type="sibTrans" cxnId="{6C0A8625-460A-4C83-B414-9B91E9E9171C}">
      <dgm:prSet/>
      <dgm:spPr/>
      <dgm:t>
        <a:bodyPr/>
        <a:lstStyle/>
        <a:p>
          <a:endParaRPr lang="en-US"/>
        </a:p>
      </dgm:t>
    </dgm:pt>
    <dgm:pt modelId="{539A77CD-F495-4513-9855-BF82DDF38DAF}">
      <dgm:prSet phldrT="[Text]" custT="1"/>
      <dgm:spPr/>
      <dgm:t>
        <a:bodyPr/>
        <a:lstStyle/>
        <a:p>
          <a:pPr>
            <a:buNone/>
          </a:pPr>
          <a:r>
            <a:rPr lang="en-US" sz="1600" dirty="0" err="1"/>
            <a:t>Halocadren</a:t>
          </a:r>
          <a:endParaRPr lang="en-US" sz="1600" dirty="0"/>
        </a:p>
      </dgm:t>
    </dgm:pt>
    <dgm:pt modelId="{DB09A31D-89DE-4A56-B7B9-0040D702AE48}" type="parTrans" cxnId="{9AB635F7-58F1-4FB7-AA53-161237C46750}">
      <dgm:prSet/>
      <dgm:spPr/>
      <dgm:t>
        <a:bodyPr/>
        <a:lstStyle/>
        <a:p>
          <a:endParaRPr lang="en-US"/>
        </a:p>
      </dgm:t>
    </dgm:pt>
    <dgm:pt modelId="{2A22348E-B26A-4703-B92C-F5D8BF958205}" type="sibTrans" cxnId="{9AB635F7-58F1-4FB7-AA53-161237C46750}">
      <dgm:prSet/>
      <dgm:spPr/>
      <dgm:t>
        <a:bodyPr/>
        <a:lstStyle/>
        <a:p>
          <a:endParaRPr lang="en-US"/>
        </a:p>
      </dgm:t>
    </dgm:pt>
    <dgm:pt modelId="{36A98A72-67EF-4BE3-972F-138F00945C29}">
      <dgm:prSet phldrT="[Text]" custT="1"/>
      <dgm:spPr/>
      <dgm:t>
        <a:bodyPr/>
        <a:lstStyle/>
        <a:p>
          <a:pPr>
            <a:buNone/>
          </a:pPr>
          <a:r>
            <a:rPr lang="en-US" sz="1600" dirty="0" err="1"/>
            <a:t>Adapazide</a:t>
          </a:r>
          <a:endParaRPr lang="en-US" sz="1600" dirty="0"/>
        </a:p>
      </dgm:t>
    </dgm:pt>
    <dgm:pt modelId="{B3EAFF56-77EC-48B7-B2B7-A856EF97E2D5}" type="parTrans" cxnId="{1D258B18-066D-437F-A87D-90DEB9AC9053}">
      <dgm:prSet/>
      <dgm:spPr/>
      <dgm:t>
        <a:bodyPr/>
        <a:lstStyle/>
        <a:p>
          <a:endParaRPr lang="en-US"/>
        </a:p>
      </dgm:t>
    </dgm:pt>
    <dgm:pt modelId="{07CA8CB5-AB09-45DB-A236-712F69CBC6E8}" type="sibTrans" cxnId="{1D258B18-066D-437F-A87D-90DEB9AC9053}">
      <dgm:prSet/>
      <dgm:spPr/>
      <dgm:t>
        <a:bodyPr/>
        <a:lstStyle/>
        <a:p>
          <a:endParaRPr lang="en-US"/>
        </a:p>
      </dgm:t>
    </dgm:pt>
    <dgm:pt modelId="{3DE02492-3183-4C6C-9991-7281D3EBB179}">
      <dgm:prSet phldrT="[Text]" custT="1"/>
      <dgm:spPr/>
      <dgm:t>
        <a:bodyPr/>
        <a:lstStyle/>
        <a:p>
          <a:pPr>
            <a:buNone/>
          </a:pPr>
          <a:r>
            <a:rPr lang="en-US" sz="1600" dirty="0" err="1"/>
            <a:t>Novastral</a:t>
          </a:r>
          <a:endParaRPr lang="en-US" sz="1600" dirty="0"/>
        </a:p>
      </dgm:t>
    </dgm:pt>
    <dgm:pt modelId="{7C72F44E-6884-4F4A-884C-7F9637C2EEB2}" type="parTrans" cxnId="{7550EC34-0F1C-4A25-8A3B-928579921ACB}">
      <dgm:prSet/>
      <dgm:spPr/>
      <dgm:t>
        <a:bodyPr/>
        <a:lstStyle/>
        <a:p>
          <a:endParaRPr lang="en-US"/>
        </a:p>
      </dgm:t>
    </dgm:pt>
    <dgm:pt modelId="{E5B402C9-B4AE-40F2-AEFE-C505BCEC215A}" type="sibTrans" cxnId="{7550EC34-0F1C-4A25-8A3B-928579921ACB}">
      <dgm:prSet/>
      <dgm:spPr/>
      <dgm:t>
        <a:bodyPr/>
        <a:lstStyle/>
        <a:p>
          <a:endParaRPr lang="en-US"/>
        </a:p>
      </dgm:t>
    </dgm:pt>
    <dgm:pt modelId="{6F2AE8B1-2AC3-4712-98ED-91C3DDF11239}">
      <dgm:prSet phldrT="[Text]" custT="1"/>
      <dgm:spPr/>
      <dgm:t>
        <a:bodyPr/>
        <a:lstStyle/>
        <a:p>
          <a:pPr>
            <a:buNone/>
          </a:pPr>
          <a:r>
            <a:rPr lang="en-US" sz="1600" dirty="0" err="1"/>
            <a:t>Nalopex</a:t>
          </a:r>
          <a:endParaRPr lang="en-US" sz="1600" dirty="0"/>
        </a:p>
      </dgm:t>
    </dgm:pt>
    <dgm:pt modelId="{0CCA1B42-CEFA-4F06-BC4C-73DE1F2A3BFA}" type="parTrans" cxnId="{559B1BF9-9C3B-4162-8CE0-9DC41374119D}">
      <dgm:prSet/>
      <dgm:spPr/>
      <dgm:t>
        <a:bodyPr/>
        <a:lstStyle/>
        <a:p>
          <a:endParaRPr lang="en-US"/>
        </a:p>
      </dgm:t>
    </dgm:pt>
    <dgm:pt modelId="{DE1482F2-F52E-4E17-9DA5-85326490F484}" type="sibTrans" cxnId="{559B1BF9-9C3B-4162-8CE0-9DC41374119D}">
      <dgm:prSet/>
      <dgm:spPr/>
      <dgm:t>
        <a:bodyPr/>
        <a:lstStyle/>
        <a:p>
          <a:endParaRPr lang="en-US"/>
        </a:p>
      </dgm:t>
    </dgm:pt>
    <dgm:pt modelId="{0B5799C6-4439-46FA-B53F-71B27A38DF1A}">
      <dgm:prSet phldrT="[Text]" custT="1"/>
      <dgm:spPr/>
      <dgm:t>
        <a:bodyPr/>
        <a:lstStyle/>
        <a:p>
          <a:pPr algn="r">
            <a:buNone/>
          </a:pPr>
          <a:r>
            <a:rPr lang="en-US" sz="1600" dirty="0" err="1"/>
            <a:t>Divinesin</a:t>
          </a:r>
          <a:endParaRPr lang="en-US" sz="1600" dirty="0"/>
        </a:p>
      </dgm:t>
    </dgm:pt>
    <dgm:pt modelId="{85591DAC-AF51-4A14-BBC3-AF4D6D19E560}" type="parTrans" cxnId="{1D021A28-DB12-4429-9859-EEA4A4CE8655}">
      <dgm:prSet/>
      <dgm:spPr/>
      <dgm:t>
        <a:bodyPr/>
        <a:lstStyle/>
        <a:p>
          <a:endParaRPr lang="en-US"/>
        </a:p>
      </dgm:t>
    </dgm:pt>
    <dgm:pt modelId="{F8F0F065-3B2F-4C00-86F9-CA6AE321EDBD}" type="sibTrans" cxnId="{1D021A28-DB12-4429-9859-EEA4A4CE8655}">
      <dgm:prSet/>
      <dgm:spPr/>
      <dgm:t>
        <a:bodyPr/>
        <a:lstStyle/>
        <a:p>
          <a:endParaRPr lang="en-US"/>
        </a:p>
      </dgm:t>
    </dgm:pt>
    <dgm:pt modelId="{E6A8A722-2689-4B3D-BA0B-D5CC207A6FA1}">
      <dgm:prSet phldrT="[Text]" custT="1"/>
      <dgm:spPr/>
      <dgm:t>
        <a:bodyPr/>
        <a:lstStyle/>
        <a:p>
          <a:pPr algn="r">
            <a:buNone/>
          </a:pPr>
          <a:r>
            <a:rPr lang="en-US" sz="1600" dirty="0" err="1"/>
            <a:t>Lansoprofen</a:t>
          </a:r>
          <a:endParaRPr lang="en-US" sz="1600" dirty="0"/>
        </a:p>
      </dgm:t>
    </dgm:pt>
    <dgm:pt modelId="{6879DDCF-4B87-4BC9-AE27-6A713ED6BC83}" type="parTrans" cxnId="{DAD2772E-84CC-4CEC-9A90-85C0275EB3ED}">
      <dgm:prSet/>
      <dgm:spPr/>
      <dgm:t>
        <a:bodyPr/>
        <a:lstStyle/>
        <a:p>
          <a:endParaRPr lang="en-US"/>
        </a:p>
      </dgm:t>
    </dgm:pt>
    <dgm:pt modelId="{7F05F956-DBBB-47DC-98D0-A4C8C9BF3C6C}" type="sibTrans" cxnId="{DAD2772E-84CC-4CEC-9A90-85C0275EB3ED}">
      <dgm:prSet/>
      <dgm:spPr/>
      <dgm:t>
        <a:bodyPr/>
        <a:lstStyle/>
        <a:p>
          <a:endParaRPr lang="en-US"/>
        </a:p>
      </dgm:t>
    </dgm:pt>
    <dgm:pt modelId="{DBED3678-2952-41F7-985D-DB7395E535C2}">
      <dgm:prSet phldrT="[Text]" custT="1"/>
      <dgm:spPr/>
      <dgm:t>
        <a:bodyPr/>
        <a:lstStyle/>
        <a:p>
          <a:pPr algn="r">
            <a:buNone/>
          </a:pPr>
          <a:r>
            <a:rPr lang="en-US" sz="1600" dirty="0" err="1"/>
            <a:t>Fentaprine</a:t>
          </a:r>
          <a:endParaRPr lang="en-US" sz="1600" dirty="0"/>
        </a:p>
      </dgm:t>
    </dgm:pt>
    <dgm:pt modelId="{E4486809-DE19-4CED-9A96-0254B8B29C76}" type="parTrans" cxnId="{52FE2069-AA1F-4718-8A09-41590BBF62A7}">
      <dgm:prSet/>
      <dgm:spPr/>
      <dgm:t>
        <a:bodyPr/>
        <a:lstStyle/>
        <a:p>
          <a:endParaRPr lang="en-US"/>
        </a:p>
      </dgm:t>
    </dgm:pt>
    <dgm:pt modelId="{EC18D7F5-E38D-4218-AC94-171F24B856F5}" type="sibTrans" cxnId="{52FE2069-AA1F-4718-8A09-41590BBF62A7}">
      <dgm:prSet/>
      <dgm:spPr/>
      <dgm:t>
        <a:bodyPr/>
        <a:lstStyle/>
        <a:p>
          <a:endParaRPr lang="en-US"/>
        </a:p>
      </dgm:t>
    </dgm:pt>
    <dgm:pt modelId="{155823BA-EE56-483F-9659-3D18C7C5F9E1}">
      <dgm:prSet phldrT="[Text]" custT="1"/>
      <dgm:spPr/>
      <dgm:t>
        <a:bodyPr/>
        <a:lstStyle/>
        <a:p>
          <a:pPr algn="r"/>
          <a:endParaRPr lang="en-US" sz="1600" dirty="0"/>
        </a:p>
      </dgm:t>
    </dgm:pt>
    <dgm:pt modelId="{F9ADFE87-6939-4A40-859E-D407D505D0B1}" type="parTrans" cxnId="{4F650796-A328-4A49-B186-521D81EB4787}">
      <dgm:prSet/>
      <dgm:spPr/>
      <dgm:t>
        <a:bodyPr/>
        <a:lstStyle/>
        <a:p>
          <a:endParaRPr lang="en-US"/>
        </a:p>
      </dgm:t>
    </dgm:pt>
    <dgm:pt modelId="{BD9496FF-40A5-452A-8555-5011DCAD56B4}" type="sibTrans" cxnId="{4F650796-A328-4A49-B186-521D81EB4787}">
      <dgm:prSet/>
      <dgm:spPr/>
      <dgm:t>
        <a:bodyPr/>
        <a:lstStyle/>
        <a:p>
          <a:endParaRPr lang="en-US"/>
        </a:p>
      </dgm:t>
    </dgm:pt>
    <dgm:pt modelId="{70A3518D-1ECB-4FFF-9644-B82044434D6A}">
      <dgm:prSet phldrT="[Text]" custT="1"/>
      <dgm:spPr/>
      <dgm:t>
        <a:bodyPr/>
        <a:lstStyle/>
        <a:p>
          <a:pPr algn="r"/>
          <a:endParaRPr lang="en-US" sz="1600" dirty="0"/>
        </a:p>
      </dgm:t>
    </dgm:pt>
    <dgm:pt modelId="{04243698-2C60-42C7-992C-6AD6F358B464}" type="parTrans" cxnId="{53F42A31-6583-40EC-AC0D-94DC09F98F72}">
      <dgm:prSet/>
      <dgm:spPr/>
      <dgm:t>
        <a:bodyPr/>
        <a:lstStyle/>
        <a:p>
          <a:endParaRPr lang="en-US"/>
        </a:p>
      </dgm:t>
    </dgm:pt>
    <dgm:pt modelId="{716D2249-B151-491F-8F02-2F0CB22B90E6}" type="sibTrans" cxnId="{53F42A31-6583-40EC-AC0D-94DC09F98F72}">
      <dgm:prSet/>
      <dgm:spPr/>
      <dgm:t>
        <a:bodyPr/>
        <a:lstStyle/>
        <a:p>
          <a:endParaRPr lang="en-US"/>
        </a:p>
      </dgm:t>
    </dgm:pt>
    <dgm:pt modelId="{E04A71C3-C933-4B3B-8DA5-FE91ADC56A56}">
      <dgm:prSet phldrT="[Text]" custT="1"/>
      <dgm:spPr/>
      <dgm:t>
        <a:bodyPr/>
        <a:lstStyle/>
        <a:p>
          <a:pPr algn="r">
            <a:buNone/>
          </a:pPr>
          <a:r>
            <a:rPr lang="en-US" sz="1600" dirty="0"/>
            <a:t>         Trantalol         </a:t>
          </a:r>
        </a:p>
      </dgm:t>
    </dgm:pt>
    <dgm:pt modelId="{89348F14-58DB-4593-83E6-3BA965705890}" type="sibTrans" cxnId="{87D46F8D-A7F6-4D0C-B939-18F8ED59F53C}">
      <dgm:prSet/>
      <dgm:spPr/>
      <dgm:t>
        <a:bodyPr/>
        <a:lstStyle/>
        <a:p>
          <a:endParaRPr lang="en-US"/>
        </a:p>
      </dgm:t>
    </dgm:pt>
    <dgm:pt modelId="{C7349931-0F82-464E-818B-C587A6BB08A9}" type="parTrans" cxnId="{87D46F8D-A7F6-4D0C-B939-18F8ED59F53C}">
      <dgm:prSet/>
      <dgm:spPr/>
      <dgm:t>
        <a:bodyPr/>
        <a:lstStyle/>
        <a:p>
          <a:endParaRPr lang="en-US"/>
        </a:p>
      </dgm:t>
    </dgm:pt>
    <dgm:pt modelId="{53683979-CEDD-49D9-8515-FB8708E76B8B}">
      <dgm:prSet phldrT="[Text]" custT="1"/>
      <dgm:spPr/>
      <dgm:t>
        <a:bodyPr/>
        <a:lstStyle/>
        <a:p>
          <a:pPr algn="r">
            <a:buNone/>
          </a:pPr>
          <a:r>
            <a:rPr lang="en-US" sz="1600" dirty="0"/>
            <a:t>      Multilinum</a:t>
          </a:r>
        </a:p>
      </dgm:t>
    </dgm:pt>
    <dgm:pt modelId="{1318BD13-17B0-4CAB-9F02-73EF80FD9118}" type="sibTrans" cxnId="{A477F8EC-DE04-47A6-BF09-4B21FD5B4098}">
      <dgm:prSet/>
      <dgm:spPr/>
      <dgm:t>
        <a:bodyPr/>
        <a:lstStyle/>
        <a:p>
          <a:endParaRPr lang="en-US"/>
        </a:p>
      </dgm:t>
    </dgm:pt>
    <dgm:pt modelId="{AEC1AD12-A14B-4033-A644-083B813161FC}" type="parTrans" cxnId="{A477F8EC-DE04-47A6-BF09-4B21FD5B4098}">
      <dgm:prSet/>
      <dgm:spPr/>
      <dgm:t>
        <a:bodyPr/>
        <a:lstStyle/>
        <a:p>
          <a:endParaRPr lang="en-US"/>
        </a:p>
      </dgm:t>
    </dgm:pt>
    <dgm:pt modelId="{6B509DE7-F653-404E-A825-5167C511FA7B}">
      <dgm:prSet phldrT="[Text]" custT="1"/>
      <dgm:spPr/>
      <dgm:t>
        <a:bodyPr/>
        <a:lstStyle/>
        <a:p>
          <a:pPr algn="r">
            <a:buNone/>
          </a:pPr>
          <a:r>
            <a:rPr lang="en-US" sz="1600" dirty="0" err="1"/>
            <a:t>Formoprodol</a:t>
          </a:r>
          <a:endParaRPr lang="en-US" sz="1600" dirty="0"/>
        </a:p>
      </dgm:t>
    </dgm:pt>
    <dgm:pt modelId="{D2FA874A-71A5-44A8-BAEC-2E25E66E5EDE}" type="parTrans" cxnId="{CD25C29F-590F-4763-8E72-1C6D6CAD91BC}">
      <dgm:prSet/>
      <dgm:spPr/>
      <dgm:t>
        <a:bodyPr/>
        <a:lstStyle/>
        <a:p>
          <a:endParaRPr lang="en-US"/>
        </a:p>
      </dgm:t>
    </dgm:pt>
    <dgm:pt modelId="{A068D9BD-2C87-415A-BD99-CF29F86478B1}" type="sibTrans" cxnId="{CD25C29F-590F-4763-8E72-1C6D6CAD91BC}">
      <dgm:prSet/>
      <dgm:spPr/>
      <dgm:t>
        <a:bodyPr/>
        <a:lstStyle/>
        <a:p>
          <a:endParaRPr lang="en-US"/>
        </a:p>
      </dgm:t>
    </dgm:pt>
    <dgm:pt modelId="{B0B7ADD2-8D70-4A50-8D99-2573A754E081}" type="pres">
      <dgm:prSet presAssocID="{A1C37A1F-7B9D-4906-A759-FED79B623398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AF5E001F-3183-43DE-94B6-3B9DAD9C00A3}" type="pres">
      <dgm:prSet presAssocID="{A1C37A1F-7B9D-4906-A759-FED79B623398}" presName="children" presStyleCnt="0"/>
      <dgm:spPr/>
    </dgm:pt>
    <dgm:pt modelId="{3404276A-16F0-4C9D-9EEA-5CA98EECBBE3}" type="pres">
      <dgm:prSet presAssocID="{A1C37A1F-7B9D-4906-A759-FED79B623398}" presName="child1group" presStyleCnt="0"/>
      <dgm:spPr/>
    </dgm:pt>
    <dgm:pt modelId="{8EA010E8-68F9-4259-9C08-5E7E4258E8D4}" type="pres">
      <dgm:prSet presAssocID="{A1C37A1F-7B9D-4906-A759-FED79B623398}" presName="child1" presStyleLbl="bgAcc1" presStyleIdx="0" presStyleCnt="4" custScaleX="176290" custScaleY="118855" custLinFactNeighborX="-42362" custLinFactNeighborY="9512"/>
      <dgm:spPr/>
    </dgm:pt>
    <dgm:pt modelId="{379E541F-ED8B-4698-8F99-DC4CA5BCBFE1}" type="pres">
      <dgm:prSet presAssocID="{A1C37A1F-7B9D-4906-A759-FED79B623398}" presName="child1Text" presStyleLbl="bgAcc1" presStyleIdx="0" presStyleCnt="4">
        <dgm:presLayoutVars>
          <dgm:bulletEnabled val="1"/>
        </dgm:presLayoutVars>
      </dgm:prSet>
      <dgm:spPr/>
    </dgm:pt>
    <dgm:pt modelId="{75A2DCDF-681B-4F33-AA6C-8E5D020C6E05}" type="pres">
      <dgm:prSet presAssocID="{A1C37A1F-7B9D-4906-A759-FED79B623398}" presName="child2group" presStyleCnt="0"/>
      <dgm:spPr/>
    </dgm:pt>
    <dgm:pt modelId="{809F823D-42AE-4570-9255-2DB6AA72F35B}" type="pres">
      <dgm:prSet presAssocID="{A1C37A1F-7B9D-4906-A759-FED79B623398}" presName="child2" presStyleLbl="bgAcc1" presStyleIdx="1" presStyleCnt="4" custScaleX="174688" custScaleY="114775" custLinFactNeighborX="42483" custLinFactNeighborY="7472"/>
      <dgm:spPr/>
    </dgm:pt>
    <dgm:pt modelId="{E3F366D4-115D-4E23-917F-4F977F274DED}" type="pres">
      <dgm:prSet presAssocID="{A1C37A1F-7B9D-4906-A759-FED79B623398}" presName="child2Text" presStyleLbl="bgAcc1" presStyleIdx="1" presStyleCnt="4">
        <dgm:presLayoutVars>
          <dgm:bulletEnabled val="1"/>
        </dgm:presLayoutVars>
      </dgm:prSet>
      <dgm:spPr/>
    </dgm:pt>
    <dgm:pt modelId="{FDD64207-4CB8-4F54-A209-F0A9FA3C3690}" type="pres">
      <dgm:prSet presAssocID="{A1C37A1F-7B9D-4906-A759-FED79B623398}" presName="child3group" presStyleCnt="0"/>
      <dgm:spPr/>
    </dgm:pt>
    <dgm:pt modelId="{160F9955-5FF0-46DF-96B8-57789428FFE4}" type="pres">
      <dgm:prSet presAssocID="{A1C37A1F-7B9D-4906-A759-FED79B623398}" presName="child3" presStyleLbl="bgAcc1" presStyleIdx="2" presStyleCnt="4" custScaleX="188516" custScaleY="153950" custLinFactNeighborX="37160" custLinFactNeighborY="-9990"/>
      <dgm:spPr/>
    </dgm:pt>
    <dgm:pt modelId="{F79E1B60-5A5D-4437-92B1-D92DBA4F1FF0}" type="pres">
      <dgm:prSet presAssocID="{A1C37A1F-7B9D-4906-A759-FED79B623398}" presName="child3Text" presStyleLbl="bgAcc1" presStyleIdx="2" presStyleCnt="4">
        <dgm:presLayoutVars>
          <dgm:bulletEnabled val="1"/>
        </dgm:presLayoutVars>
      </dgm:prSet>
      <dgm:spPr/>
    </dgm:pt>
    <dgm:pt modelId="{E49F8C44-0537-4B60-BAE0-4251DBC679CC}" type="pres">
      <dgm:prSet presAssocID="{A1C37A1F-7B9D-4906-A759-FED79B623398}" presName="child4group" presStyleCnt="0"/>
      <dgm:spPr/>
    </dgm:pt>
    <dgm:pt modelId="{5E0102ED-CA11-4C43-A75E-53612F8BA61E}" type="pres">
      <dgm:prSet presAssocID="{A1C37A1F-7B9D-4906-A759-FED79B623398}" presName="child4" presStyleLbl="bgAcc1" presStyleIdx="3" presStyleCnt="4" custScaleX="171821" custScaleY="138317" custLinFactNeighborX="-34811" custLinFactNeighborY="-5998"/>
      <dgm:spPr/>
    </dgm:pt>
    <dgm:pt modelId="{6990F900-6515-4520-9AE8-B716E2CC771D}" type="pres">
      <dgm:prSet presAssocID="{A1C37A1F-7B9D-4906-A759-FED79B623398}" presName="child4Text" presStyleLbl="bgAcc1" presStyleIdx="3" presStyleCnt="4">
        <dgm:presLayoutVars>
          <dgm:bulletEnabled val="1"/>
        </dgm:presLayoutVars>
      </dgm:prSet>
      <dgm:spPr/>
    </dgm:pt>
    <dgm:pt modelId="{99913106-3A67-4072-BB84-CE8704936713}" type="pres">
      <dgm:prSet presAssocID="{A1C37A1F-7B9D-4906-A759-FED79B623398}" presName="childPlaceholder" presStyleCnt="0"/>
      <dgm:spPr/>
    </dgm:pt>
    <dgm:pt modelId="{A0EA3705-1ACF-49A6-9D69-06F583F3116F}" type="pres">
      <dgm:prSet presAssocID="{A1C37A1F-7B9D-4906-A759-FED79B623398}" presName="circle" presStyleCnt="0"/>
      <dgm:spPr/>
    </dgm:pt>
    <dgm:pt modelId="{CAEE2356-5977-42D8-831A-81DE34C19B27}" type="pres">
      <dgm:prSet presAssocID="{A1C37A1F-7B9D-4906-A759-FED79B623398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4B853865-F1C4-428D-BFB9-E550D44052C4}" type="pres">
      <dgm:prSet presAssocID="{A1C37A1F-7B9D-4906-A759-FED79B623398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35290F22-20BC-4959-B61A-C5F7EB420FA5}" type="pres">
      <dgm:prSet presAssocID="{A1C37A1F-7B9D-4906-A759-FED79B623398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E009F44C-C88E-4EC6-95E0-A06CF0F82FC8}" type="pres">
      <dgm:prSet presAssocID="{A1C37A1F-7B9D-4906-A759-FED79B623398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F1D82567-101E-49EF-82B6-979FFF7FDBBC}" type="pres">
      <dgm:prSet presAssocID="{A1C37A1F-7B9D-4906-A759-FED79B623398}" presName="quadrantPlaceholder" presStyleCnt="0"/>
      <dgm:spPr/>
    </dgm:pt>
    <dgm:pt modelId="{211ECCE9-1EC5-474F-9956-D68903E86B45}" type="pres">
      <dgm:prSet presAssocID="{A1C37A1F-7B9D-4906-A759-FED79B623398}" presName="center1" presStyleLbl="fgShp" presStyleIdx="0" presStyleCnt="2" custLinFactNeighborX="-96020" custLinFactNeighborY="-9483"/>
      <dgm:spPr>
        <a:solidFill>
          <a:schemeClr val="accent1"/>
        </a:solidFill>
        <a:ln>
          <a:solidFill>
            <a:schemeClr val="accent1"/>
          </a:solidFill>
        </a:ln>
      </dgm:spPr>
    </dgm:pt>
    <dgm:pt modelId="{3F17A915-34E5-40FD-95E4-222E3B8979C3}" type="pres">
      <dgm:prSet presAssocID="{A1C37A1F-7B9D-4906-A759-FED79B623398}" presName="center2" presStyleLbl="fgShp" presStyleIdx="1" presStyleCnt="2" custLinFactNeighborX="98673" custLinFactNeighborY="22023"/>
      <dgm:spPr>
        <a:solidFill>
          <a:schemeClr val="accent1"/>
        </a:solidFill>
        <a:ln>
          <a:solidFill>
            <a:schemeClr val="accent1"/>
          </a:solidFill>
        </a:ln>
      </dgm:spPr>
    </dgm:pt>
  </dgm:ptLst>
  <dgm:cxnLst>
    <dgm:cxn modelId="{F0439701-BE64-461C-A9F8-8D2793B109F3}" type="presOf" srcId="{DBED3678-2952-41F7-985D-DB7395E535C2}" destId="{160F9955-5FF0-46DF-96B8-57789428FFE4}" srcOrd="0" destOrd="3" presId="urn:microsoft.com/office/officeart/2005/8/layout/cycle4"/>
    <dgm:cxn modelId="{3B230902-3266-4AAF-8890-58736D271419}" type="presOf" srcId="{77A203CF-5EB5-4891-B169-EF8C6408EFCD}" destId="{E009F44C-C88E-4EC6-95E0-A06CF0F82FC8}" srcOrd="0" destOrd="0" presId="urn:microsoft.com/office/officeart/2005/8/layout/cycle4"/>
    <dgm:cxn modelId="{ECACB406-7A2A-4E49-B550-93B2AB1B72C4}" srcId="{B4B3E595-9629-4BD9-8CF1-F8F6D63652FD}" destId="{678927B9-D7F4-4FF8-B10F-FDE1F01999A0}" srcOrd="0" destOrd="0" parTransId="{83106D32-09A5-46DE-B1F2-2B9423F5C069}" sibTransId="{58206C81-E399-42E4-903A-3E1119DFF4DA}"/>
    <dgm:cxn modelId="{46AEA40B-A514-4713-9331-E9A5CA32BD1D}" srcId="{A1C37A1F-7B9D-4906-A759-FED79B623398}" destId="{EFAF6336-7DD2-4DD1-ACF7-7E5B1039B5A5}" srcOrd="1" destOrd="0" parTransId="{52AA887F-7DBE-4DB6-9C7F-30AE1E118D62}" sibTransId="{6C787A17-254F-4BA7-B0E0-602EAC5D2C39}"/>
    <dgm:cxn modelId="{7DA14211-3D76-4CC3-B09D-5354A0363637}" type="presOf" srcId="{6B509DE7-F653-404E-A825-5167C511FA7B}" destId="{E3F366D4-115D-4E23-917F-4F977F274DED}" srcOrd="1" destOrd="1" presId="urn:microsoft.com/office/officeart/2005/8/layout/cycle4"/>
    <dgm:cxn modelId="{1B477617-2A78-416E-94C3-1464AEE14156}" type="presOf" srcId="{3DE02492-3183-4C6C-9991-7281D3EBB179}" destId="{5E0102ED-CA11-4C43-A75E-53612F8BA61E}" srcOrd="0" destOrd="0" presId="urn:microsoft.com/office/officeart/2005/8/layout/cycle4"/>
    <dgm:cxn modelId="{1D258B18-066D-437F-A87D-90DEB9AC9053}" srcId="{77A203CF-5EB5-4891-B169-EF8C6408EFCD}" destId="{36A98A72-67EF-4BE3-972F-138F00945C29}" srcOrd="2" destOrd="0" parTransId="{B3EAFF56-77EC-48B7-B2B7-A856EF97E2D5}" sibTransId="{07CA8CB5-AB09-45DB-A236-712F69CBC6E8}"/>
    <dgm:cxn modelId="{D647BC1F-23B9-483C-BEE0-A4CAFEF0E67F}" type="presOf" srcId="{B4B3E595-9629-4BD9-8CF1-F8F6D63652FD}" destId="{35290F22-20BC-4959-B61A-C5F7EB420FA5}" srcOrd="0" destOrd="0" presId="urn:microsoft.com/office/officeart/2005/8/layout/cycle4"/>
    <dgm:cxn modelId="{29E91A21-84B5-4EEF-B35E-B7F483B139C9}" type="presOf" srcId="{53683979-CEDD-49D9-8515-FB8708E76B8B}" destId="{E3F366D4-115D-4E23-917F-4F977F274DED}" srcOrd="1" destOrd="3" presId="urn:microsoft.com/office/officeart/2005/8/layout/cycle4"/>
    <dgm:cxn modelId="{6C0A8625-460A-4C83-B414-9B91E9E9171C}" srcId="{0FBF675B-BB77-42EA-84F1-03A814531162}" destId="{17D84201-03ED-4972-BFC5-8D0825E2D3EE}" srcOrd="3" destOrd="0" parTransId="{254C5490-8518-4B47-9EF1-E21BC34D148A}" sibTransId="{647F676C-B7E4-4029-9CEF-44366E47C4AC}"/>
    <dgm:cxn modelId="{1D021A28-DB12-4429-9859-EEA4A4CE8655}" srcId="{B4B3E595-9629-4BD9-8CF1-F8F6D63652FD}" destId="{0B5799C6-4439-46FA-B53F-71B27A38DF1A}" srcOrd="1" destOrd="0" parTransId="{85591DAC-AF51-4A14-BBC3-AF4D6D19E560}" sibTransId="{F8F0F065-3B2F-4C00-86F9-CA6AE321EDBD}"/>
    <dgm:cxn modelId="{27818828-EB54-4C44-857A-A71CAD1F4A41}" srcId="{A1C37A1F-7B9D-4906-A759-FED79B623398}" destId="{77A203CF-5EB5-4891-B169-EF8C6408EFCD}" srcOrd="3" destOrd="0" parTransId="{2F777C38-7448-497F-A0BF-80F00A4C4D3F}" sibTransId="{7F727204-288E-42F0-9DC2-C78EA8D11B2B}"/>
    <dgm:cxn modelId="{6A2A372A-EA6E-4FED-BA99-9019EB40034E}" type="presOf" srcId="{6431828F-5AF5-400A-83D7-5D4BFC59BC6C}" destId="{E3F366D4-115D-4E23-917F-4F977F274DED}" srcOrd="1" destOrd="0" presId="urn:microsoft.com/office/officeart/2005/8/layout/cycle4"/>
    <dgm:cxn modelId="{DAD2772E-84CC-4CEC-9A90-85C0275EB3ED}" srcId="{B4B3E595-9629-4BD9-8CF1-F8F6D63652FD}" destId="{E6A8A722-2689-4B3D-BA0B-D5CC207A6FA1}" srcOrd="2" destOrd="0" parTransId="{6879DDCF-4B87-4BC9-AE27-6A713ED6BC83}" sibTransId="{7F05F956-DBBB-47DC-98D0-A4C8C9BF3C6C}"/>
    <dgm:cxn modelId="{48EF132F-E475-445F-9DA0-787C156093CF}" type="presOf" srcId="{3DE02492-3183-4C6C-9991-7281D3EBB179}" destId="{6990F900-6515-4520-9AE8-B716E2CC771D}" srcOrd="1" destOrd="0" presId="urn:microsoft.com/office/officeart/2005/8/layout/cycle4"/>
    <dgm:cxn modelId="{53F42A31-6583-40EC-AC0D-94DC09F98F72}" srcId="{EFAF6336-7DD2-4DD1-ACF7-7E5B1039B5A5}" destId="{70A3518D-1ECB-4FFF-9644-B82044434D6A}" srcOrd="5" destOrd="0" parTransId="{04243698-2C60-42C7-992C-6AD6F358B464}" sibTransId="{716D2249-B151-491F-8F02-2F0CB22B90E6}"/>
    <dgm:cxn modelId="{023FA431-E7F7-4A5F-83C5-1215AE404FC2}" type="presOf" srcId="{539A77CD-F495-4513-9855-BF82DDF38DAF}" destId="{5E0102ED-CA11-4C43-A75E-53612F8BA61E}" srcOrd="0" destOrd="1" presId="urn:microsoft.com/office/officeart/2005/8/layout/cycle4"/>
    <dgm:cxn modelId="{7550EC34-0F1C-4A25-8A3B-928579921ACB}" srcId="{77A203CF-5EB5-4891-B169-EF8C6408EFCD}" destId="{3DE02492-3183-4C6C-9991-7281D3EBB179}" srcOrd="0" destOrd="0" parTransId="{7C72F44E-6884-4F4A-884C-7F9637C2EEB2}" sibTransId="{E5B402C9-B4AE-40F2-AEFE-C505BCEC215A}"/>
    <dgm:cxn modelId="{85062635-6871-4298-9ECC-5D7526F35D79}" type="presOf" srcId="{155823BA-EE56-483F-9659-3D18C7C5F9E1}" destId="{E3F366D4-115D-4E23-917F-4F977F274DED}" srcOrd="1" destOrd="4" presId="urn:microsoft.com/office/officeart/2005/8/layout/cycle4"/>
    <dgm:cxn modelId="{0C5CFD35-6F7B-418C-AF39-22F893D1AAAE}" type="presOf" srcId="{539A77CD-F495-4513-9855-BF82DDF38DAF}" destId="{6990F900-6515-4520-9AE8-B716E2CC771D}" srcOrd="1" destOrd="1" presId="urn:microsoft.com/office/officeart/2005/8/layout/cycle4"/>
    <dgm:cxn modelId="{98190A3C-CC03-41A8-925A-B60F482CFE81}" type="presOf" srcId="{53683979-CEDD-49D9-8515-FB8708E76B8B}" destId="{809F823D-42AE-4570-9255-2DB6AA72F35B}" srcOrd="0" destOrd="3" presId="urn:microsoft.com/office/officeart/2005/8/layout/cycle4"/>
    <dgm:cxn modelId="{A3EFC73F-1B22-4F50-A23A-FDC9B50CA2DE}" type="presOf" srcId="{70A3518D-1ECB-4FFF-9644-B82044434D6A}" destId="{E3F366D4-115D-4E23-917F-4F977F274DED}" srcOrd="1" destOrd="5" presId="urn:microsoft.com/office/officeart/2005/8/layout/cycle4"/>
    <dgm:cxn modelId="{AD63325D-F2DC-45B2-9942-78DE20BF7C47}" srcId="{EFAF6336-7DD2-4DD1-ACF7-7E5B1039B5A5}" destId="{6431828F-5AF5-400A-83D7-5D4BFC59BC6C}" srcOrd="0" destOrd="0" parTransId="{A4F5AB9C-1405-4D29-A473-309B9904A280}" sibTransId="{8F6C1E54-1778-49E5-AF03-9F98AB250A93}"/>
    <dgm:cxn modelId="{0FC7B842-5F9B-4980-A951-523D49A9EFBB}" type="presOf" srcId="{36A98A72-67EF-4BE3-972F-138F00945C29}" destId="{6990F900-6515-4520-9AE8-B716E2CC771D}" srcOrd="1" destOrd="2" presId="urn:microsoft.com/office/officeart/2005/8/layout/cycle4"/>
    <dgm:cxn modelId="{C8C7F966-DF15-4FBA-B87C-EE57869CBE9C}" type="presOf" srcId="{678927B9-D7F4-4FF8-B10F-FDE1F01999A0}" destId="{160F9955-5FF0-46DF-96B8-57789428FFE4}" srcOrd="0" destOrd="0" presId="urn:microsoft.com/office/officeart/2005/8/layout/cycle4"/>
    <dgm:cxn modelId="{52FE2069-AA1F-4718-8A09-41590BBF62A7}" srcId="{B4B3E595-9629-4BD9-8CF1-F8F6D63652FD}" destId="{DBED3678-2952-41F7-985D-DB7395E535C2}" srcOrd="3" destOrd="0" parTransId="{E4486809-DE19-4CED-9A96-0254B8B29C76}" sibTransId="{EC18D7F5-E38D-4218-AC94-171F24B856F5}"/>
    <dgm:cxn modelId="{F301974C-44BF-4ABE-84D4-D473A835F4F1}" type="presOf" srcId="{0FBF675B-BB77-42EA-84F1-03A814531162}" destId="{CAEE2356-5977-42D8-831A-81DE34C19B27}" srcOrd="0" destOrd="0" presId="urn:microsoft.com/office/officeart/2005/8/layout/cycle4"/>
    <dgm:cxn modelId="{A3368B6D-A5F1-4F57-9F87-8190AE86EADC}" srcId="{0FBF675B-BB77-42EA-84F1-03A814531162}" destId="{94AEC79F-357C-4361-9B6C-0D45A8BDB381}" srcOrd="0" destOrd="0" parTransId="{91042231-100C-4853-820D-3818F4EED9CA}" sibTransId="{190B615C-4702-48EA-A8C0-554517281C85}"/>
    <dgm:cxn modelId="{24FB984E-1C88-426A-871E-5844A3FD04A5}" type="presOf" srcId="{94AEC79F-357C-4361-9B6C-0D45A8BDB381}" destId="{8EA010E8-68F9-4259-9C08-5E7E4258E8D4}" srcOrd="0" destOrd="0" presId="urn:microsoft.com/office/officeart/2005/8/layout/cycle4"/>
    <dgm:cxn modelId="{7021F570-E0B1-43B1-9677-B3DB93CDE881}" type="presOf" srcId="{8EBAA6AF-56E6-491F-9F03-8CF4588A3B63}" destId="{8EA010E8-68F9-4259-9C08-5E7E4258E8D4}" srcOrd="0" destOrd="2" presId="urn:microsoft.com/office/officeart/2005/8/layout/cycle4"/>
    <dgm:cxn modelId="{77D4A471-F05E-4848-ACE5-BCDB47C331DE}" type="presOf" srcId="{17D84201-03ED-4972-BFC5-8D0825E2D3EE}" destId="{8EA010E8-68F9-4259-9C08-5E7E4258E8D4}" srcOrd="0" destOrd="3" presId="urn:microsoft.com/office/officeart/2005/8/layout/cycle4"/>
    <dgm:cxn modelId="{7CD1BF57-52C0-4535-BA33-B4646CC04D8D}" srcId="{0FBF675B-BB77-42EA-84F1-03A814531162}" destId="{B66E8930-CB6C-481D-8A88-9E397C3F341C}" srcOrd="1" destOrd="0" parTransId="{117FBD55-DB62-449D-8984-17D8D0939F36}" sibTransId="{0BD55902-9DA4-4B92-BB67-645B3C0B0045}"/>
    <dgm:cxn modelId="{10E86B5A-844B-4FDC-8769-38DFBA126074}" type="presOf" srcId="{6F2AE8B1-2AC3-4712-98ED-91C3DDF11239}" destId="{5E0102ED-CA11-4C43-A75E-53612F8BA61E}" srcOrd="0" destOrd="3" presId="urn:microsoft.com/office/officeart/2005/8/layout/cycle4"/>
    <dgm:cxn modelId="{AE869986-F3C3-40B5-850D-E24609C75174}" type="presOf" srcId="{E04A71C3-C933-4B3B-8DA5-FE91ADC56A56}" destId="{E3F366D4-115D-4E23-917F-4F977F274DED}" srcOrd="1" destOrd="2" presId="urn:microsoft.com/office/officeart/2005/8/layout/cycle4"/>
    <dgm:cxn modelId="{87D46F8D-A7F6-4D0C-B939-18F8ED59F53C}" srcId="{EFAF6336-7DD2-4DD1-ACF7-7E5B1039B5A5}" destId="{E04A71C3-C933-4B3B-8DA5-FE91ADC56A56}" srcOrd="2" destOrd="0" parTransId="{C7349931-0F82-464E-818B-C587A6BB08A9}" sibTransId="{89348F14-58DB-4593-83E6-3BA965705890}"/>
    <dgm:cxn modelId="{D47AB68D-E972-4939-9CFE-02BA5916178D}" type="presOf" srcId="{6431828F-5AF5-400A-83D7-5D4BFC59BC6C}" destId="{809F823D-42AE-4570-9255-2DB6AA72F35B}" srcOrd="0" destOrd="0" presId="urn:microsoft.com/office/officeart/2005/8/layout/cycle4"/>
    <dgm:cxn modelId="{E2132091-1F1D-4FFA-896B-7BB85BD7D5D0}" type="presOf" srcId="{E04A71C3-C933-4B3B-8DA5-FE91ADC56A56}" destId="{809F823D-42AE-4570-9255-2DB6AA72F35B}" srcOrd="0" destOrd="2" presId="urn:microsoft.com/office/officeart/2005/8/layout/cycle4"/>
    <dgm:cxn modelId="{839EFB92-9AF4-47D2-B5A6-25E4640C4CF3}" type="presOf" srcId="{155823BA-EE56-483F-9659-3D18C7C5F9E1}" destId="{809F823D-42AE-4570-9255-2DB6AA72F35B}" srcOrd="0" destOrd="4" presId="urn:microsoft.com/office/officeart/2005/8/layout/cycle4"/>
    <dgm:cxn modelId="{4F650796-A328-4A49-B186-521D81EB4787}" srcId="{EFAF6336-7DD2-4DD1-ACF7-7E5B1039B5A5}" destId="{155823BA-EE56-483F-9659-3D18C7C5F9E1}" srcOrd="4" destOrd="0" parTransId="{F9ADFE87-6939-4A40-859E-D407D505D0B1}" sibTransId="{BD9496FF-40A5-452A-8555-5011DCAD56B4}"/>
    <dgm:cxn modelId="{E954819C-1F02-4D55-9CC9-B48CED417C32}" type="presOf" srcId="{6B509DE7-F653-404E-A825-5167C511FA7B}" destId="{809F823D-42AE-4570-9255-2DB6AA72F35B}" srcOrd="0" destOrd="1" presId="urn:microsoft.com/office/officeart/2005/8/layout/cycle4"/>
    <dgm:cxn modelId="{8BD7079D-2829-42DC-A784-A8AC51F630B1}" type="presOf" srcId="{0B5799C6-4439-46FA-B53F-71B27A38DF1A}" destId="{F79E1B60-5A5D-4437-92B1-D92DBA4F1FF0}" srcOrd="1" destOrd="1" presId="urn:microsoft.com/office/officeart/2005/8/layout/cycle4"/>
    <dgm:cxn modelId="{CD25C29F-590F-4763-8E72-1C6D6CAD91BC}" srcId="{EFAF6336-7DD2-4DD1-ACF7-7E5B1039B5A5}" destId="{6B509DE7-F653-404E-A825-5167C511FA7B}" srcOrd="1" destOrd="0" parTransId="{D2FA874A-71A5-44A8-BAEC-2E25E66E5EDE}" sibTransId="{A068D9BD-2C87-415A-BD99-CF29F86478B1}"/>
    <dgm:cxn modelId="{0DCCE29F-7312-4845-9070-EFF13E055288}" type="presOf" srcId="{36A98A72-67EF-4BE3-972F-138F00945C29}" destId="{5E0102ED-CA11-4C43-A75E-53612F8BA61E}" srcOrd="0" destOrd="2" presId="urn:microsoft.com/office/officeart/2005/8/layout/cycle4"/>
    <dgm:cxn modelId="{7A7BFBA9-58E0-4920-B996-183B71C59E94}" srcId="{A1C37A1F-7B9D-4906-A759-FED79B623398}" destId="{0FBF675B-BB77-42EA-84F1-03A814531162}" srcOrd="0" destOrd="0" parTransId="{2079EF2A-9FD1-46BF-BA68-814E309FA942}" sibTransId="{F41FF6FE-7692-4765-9138-44E729C63A8B}"/>
    <dgm:cxn modelId="{A45864AB-4A7E-45C3-9012-D342010E760E}" type="presOf" srcId="{6F2AE8B1-2AC3-4712-98ED-91C3DDF11239}" destId="{6990F900-6515-4520-9AE8-B716E2CC771D}" srcOrd="1" destOrd="3" presId="urn:microsoft.com/office/officeart/2005/8/layout/cycle4"/>
    <dgm:cxn modelId="{A9AB90AD-8E8B-428E-86EC-3A24D9664E89}" type="presOf" srcId="{DBED3678-2952-41F7-985D-DB7395E535C2}" destId="{F79E1B60-5A5D-4437-92B1-D92DBA4F1FF0}" srcOrd="1" destOrd="3" presId="urn:microsoft.com/office/officeart/2005/8/layout/cycle4"/>
    <dgm:cxn modelId="{0DD424B9-F32A-4573-8233-023CD5EBA7FA}" type="presOf" srcId="{678927B9-D7F4-4FF8-B10F-FDE1F01999A0}" destId="{F79E1B60-5A5D-4437-92B1-D92DBA4F1FF0}" srcOrd="1" destOrd="0" presId="urn:microsoft.com/office/officeart/2005/8/layout/cycle4"/>
    <dgm:cxn modelId="{A2B889BA-B0EA-499D-986A-6FBB0AE1C4B2}" type="presOf" srcId="{E6A8A722-2689-4B3D-BA0B-D5CC207A6FA1}" destId="{F79E1B60-5A5D-4437-92B1-D92DBA4F1FF0}" srcOrd="1" destOrd="2" presId="urn:microsoft.com/office/officeart/2005/8/layout/cycle4"/>
    <dgm:cxn modelId="{B617DDBB-DD77-49A1-B60F-A734CB090F4A}" type="presOf" srcId="{17D84201-03ED-4972-BFC5-8D0825E2D3EE}" destId="{379E541F-ED8B-4698-8F99-DC4CA5BCBFE1}" srcOrd="1" destOrd="3" presId="urn:microsoft.com/office/officeart/2005/8/layout/cycle4"/>
    <dgm:cxn modelId="{2D7A61BD-0C2B-4A32-BECA-661501CF0A9F}" srcId="{0FBF675B-BB77-42EA-84F1-03A814531162}" destId="{8EBAA6AF-56E6-491F-9F03-8CF4588A3B63}" srcOrd="2" destOrd="0" parTransId="{E2BB5BF4-7E69-49E6-BFA8-B875F0281AF4}" sibTransId="{8EB9CDD8-1A48-4ADE-BA96-5D84D4E8F668}"/>
    <dgm:cxn modelId="{9DAC8EBD-78EA-472B-9945-109C7DB6FB57}" type="presOf" srcId="{B66E8930-CB6C-481D-8A88-9E397C3F341C}" destId="{8EA010E8-68F9-4259-9C08-5E7E4258E8D4}" srcOrd="0" destOrd="1" presId="urn:microsoft.com/office/officeart/2005/8/layout/cycle4"/>
    <dgm:cxn modelId="{8C5EECC2-8455-48FC-A384-F0BED2EF138D}" type="presOf" srcId="{A1C37A1F-7B9D-4906-A759-FED79B623398}" destId="{B0B7ADD2-8D70-4A50-8D99-2573A754E081}" srcOrd="0" destOrd="0" presId="urn:microsoft.com/office/officeart/2005/8/layout/cycle4"/>
    <dgm:cxn modelId="{B1D793D0-DA66-441B-AB3A-2611D186F6C9}" type="presOf" srcId="{B66E8930-CB6C-481D-8A88-9E397C3F341C}" destId="{379E541F-ED8B-4698-8F99-DC4CA5BCBFE1}" srcOrd="1" destOrd="1" presId="urn:microsoft.com/office/officeart/2005/8/layout/cycle4"/>
    <dgm:cxn modelId="{AE373AD9-57D7-421E-9F69-A8D567E88D29}" srcId="{A1C37A1F-7B9D-4906-A759-FED79B623398}" destId="{B4B3E595-9629-4BD9-8CF1-F8F6D63652FD}" srcOrd="2" destOrd="0" parTransId="{CD8CB8E0-E79B-4AD7-AB19-57647EE56123}" sibTransId="{3C5B857C-4D68-4EC8-8701-EA6E1B839BE4}"/>
    <dgm:cxn modelId="{F75A26DB-C38B-4222-8949-BEDC7FF5897D}" type="presOf" srcId="{94AEC79F-357C-4361-9B6C-0D45A8BDB381}" destId="{379E541F-ED8B-4698-8F99-DC4CA5BCBFE1}" srcOrd="1" destOrd="0" presId="urn:microsoft.com/office/officeart/2005/8/layout/cycle4"/>
    <dgm:cxn modelId="{2B899ADD-D452-41F9-9ADA-E8C1DD9216A0}" type="presOf" srcId="{70A3518D-1ECB-4FFF-9644-B82044434D6A}" destId="{809F823D-42AE-4570-9255-2DB6AA72F35B}" srcOrd="0" destOrd="5" presId="urn:microsoft.com/office/officeart/2005/8/layout/cycle4"/>
    <dgm:cxn modelId="{28B4D3DD-5599-470D-96F3-37203DFC1E39}" type="presOf" srcId="{E6A8A722-2689-4B3D-BA0B-D5CC207A6FA1}" destId="{160F9955-5FF0-46DF-96B8-57789428FFE4}" srcOrd="0" destOrd="2" presId="urn:microsoft.com/office/officeart/2005/8/layout/cycle4"/>
    <dgm:cxn modelId="{A477F8EC-DE04-47A6-BF09-4B21FD5B4098}" srcId="{EFAF6336-7DD2-4DD1-ACF7-7E5B1039B5A5}" destId="{53683979-CEDD-49D9-8515-FB8708E76B8B}" srcOrd="3" destOrd="0" parTransId="{AEC1AD12-A14B-4033-A644-083B813161FC}" sibTransId="{1318BD13-17B0-4CAB-9F02-73EF80FD9118}"/>
    <dgm:cxn modelId="{48EFE2EE-A53D-444C-8CD0-09A699ED7908}" type="presOf" srcId="{8EBAA6AF-56E6-491F-9F03-8CF4588A3B63}" destId="{379E541F-ED8B-4698-8F99-DC4CA5BCBFE1}" srcOrd="1" destOrd="2" presId="urn:microsoft.com/office/officeart/2005/8/layout/cycle4"/>
    <dgm:cxn modelId="{5B6B5AF0-C36F-420A-A552-6A1FE6765B32}" type="presOf" srcId="{EFAF6336-7DD2-4DD1-ACF7-7E5B1039B5A5}" destId="{4B853865-F1C4-428D-BFB9-E550D44052C4}" srcOrd="0" destOrd="0" presId="urn:microsoft.com/office/officeart/2005/8/layout/cycle4"/>
    <dgm:cxn modelId="{9AB635F7-58F1-4FB7-AA53-161237C46750}" srcId="{77A203CF-5EB5-4891-B169-EF8C6408EFCD}" destId="{539A77CD-F495-4513-9855-BF82DDF38DAF}" srcOrd="1" destOrd="0" parTransId="{DB09A31D-89DE-4A56-B7B9-0040D702AE48}" sibTransId="{2A22348E-B26A-4703-B92C-F5D8BF958205}"/>
    <dgm:cxn modelId="{559B1BF9-9C3B-4162-8CE0-9DC41374119D}" srcId="{77A203CF-5EB5-4891-B169-EF8C6408EFCD}" destId="{6F2AE8B1-2AC3-4712-98ED-91C3DDF11239}" srcOrd="3" destOrd="0" parTransId="{0CCA1B42-CEFA-4F06-BC4C-73DE1F2A3BFA}" sibTransId="{DE1482F2-F52E-4E17-9DA5-85326490F484}"/>
    <dgm:cxn modelId="{1325E9F9-2D22-4403-90F6-D8EF36322828}" type="presOf" srcId="{0B5799C6-4439-46FA-B53F-71B27A38DF1A}" destId="{160F9955-5FF0-46DF-96B8-57789428FFE4}" srcOrd="0" destOrd="1" presId="urn:microsoft.com/office/officeart/2005/8/layout/cycle4"/>
    <dgm:cxn modelId="{AFC07F0E-E281-4A79-ACB4-BC094CB8C591}" type="presParOf" srcId="{B0B7ADD2-8D70-4A50-8D99-2573A754E081}" destId="{AF5E001F-3183-43DE-94B6-3B9DAD9C00A3}" srcOrd="0" destOrd="0" presId="urn:microsoft.com/office/officeart/2005/8/layout/cycle4"/>
    <dgm:cxn modelId="{458FCD07-6E95-4ECF-BAE7-31218186777A}" type="presParOf" srcId="{AF5E001F-3183-43DE-94B6-3B9DAD9C00A3}" destId="{3404276A-16F0-4C9D-9EEA-5CA98EECBBE3}" srcOrd="0" destOrd="0" presId="urn:microsoft.com/office/officeart/2005/8/layout/cycle4"/>
    <dgm:cxn modelId="{2505371F-E266-4767-ABE0-8E7B8B052B83}" type="presParOf" srcId="{3404276A-16F0-4C9D-9EEA-5CA98EECBBE3}" destId="{8EA010E8-68F9-4259-9C08-5E7E4258E8D4}" srcOrd="0" destOrd="0" presId="urn:microsoft.com/office/officeart/2005/8/layout/cycle4"/>
    <dgm:cxn modelId="{B6E736D2-4104-4CFF-9CA3-257BB58E5F32}" type="presParOf" srcId="{3404276A-16F0-4C9D-9EEA-5CA98EECBBE3}" destId="{379E541F-ED8B-4698-8F99-DC4CA5BCBFE1}" srcOrd="1" destOrd="0" presId="urn:microsoft.com/office/officeart/2005/8/layout/cycle4"/>
    <dgm:cxn modelId="{B9593288-67D3-416E-AC4E-7557509DBEDC}" type="presParOf" srcId="{AF5E001F-3183-43DE-94B6-3B9DAD9C00A3}" destId="{75A2DCDF-681B-4F33-AA6C-8E5D020C6E05}" srcOrd="1" destOrd="0" presId="urn:microsoft.com/office/officeart/2005/8/layout/cycle4"/>
    <dgm:cxn modelId="{FE4CC301-B5B4-4AAE-A1CA-DC9DB27E7483}" type="presParOf" srcId="{75A2DCDF-681B-4F33-AA6C-8E5D020C6E05}" destId="{809F823D-42AE-4570-9255-2DB6AA72F35B}" srcOrd="0" destOrd="0" presId="urn:microsoft.com/office/officeart/2005/8/layout/cycle4"/>
    <dgm:cxn modelId="{AB09378B-D4ED-48CD-B6AF-704A86B08C9E}" type="presParOf" srcId="{75A2DCDF-681B-4F33-AA6C-8E5D020C6E05}" destId="{E3F366D4-115D-4E23-917F-4F977F274DED}" srcOrd="1" destOrd="0" presId="urn:microsoft.com/office/officeart/2005/8/layout/cycle4"/>
    <dgm:cxn modelId="{F709A0D1-3D98-4B5D-8DA1-2697D4D20F5B}" type="presParOf" srcId="{AF5E001F-3183-43DE-94B6-3B9DAD9C00A3}" destId="{FDD64207-4CB8-4F54-A209-F0A9FA3C3690}" srcOrd="2" destOrd="0" presId="urn:microsoft.com/office/officeart/2005/8/layout/cycle4"/>
    <dgm:cxn modelId="{72A7C728-C3B6-4CEF-B8D2-C028A4737A27}" type="presParOf" srcId="{FDD64207-4CB8-4F54-A209-F0A9FA3C3690}" destId="{160F9955-5FF0-46DF-96B8-57789428FFE4}" srcOrd="0" destOrd="0" presId="urn:microsoft.com/office/officeart/2005/8/layout/cycle4"/>
    <dgm:cxn modelId="{850C4E86-B29C-4E9D-818E-4E77C18D8FC3}" type="presParOf" srcId="{FDD64207-4CB8-4F54-A209-F0A9FA3C3690}" destId="{F79E1B60-5A5D-4437-92B1-D92DBA4F1FF0}" srcOrd="1" destOrd="0" presId="urn:microsoft.com/office/officeart/2005/8/layout/cycle4"/>
    <dgm:cxn modelId="{D6221DEC-666F-4D4C-921E-8EEE1E849104}" type="presParOf" srcId="{AF5E001F-3183-43DE-94B6-3B9DAD9C00A3}" destId="{E49F8C44-0537-4B60-BAE0-4251DBC679CC}" srcOrd="3" destOrd="0" presId="urn:microsoft.com/office/officeart/2005/8/layout/cycle4"/>
    <dgm:cxn modelId="{F7B9B156-A36E-4C2A-B4CB-751D4326DC5D}" type="presParOf" srcId="{E49F8C44-0537-4B60-BAE0-4251DBC679CC}" destId="{5E0102ED-CA11-4C43-A75E-53612F8BA61E}" srcOrd="0" destOrd="0" presId="urn:microsoft.com/office/officeart/2005/8/layout/cycle4"/>
    <dgm:cxn modelId="{B5BD0E9C-E0AF-48BE-9147-728166E6DC1A}" type="presParOf" srcId="{E49F8C44-0537-4B60-BAE0-4251DBC679CC}" destId="{6990F900-6515-4520-9AE8-B716E2CC771D}" srcOrd="1" destOrd="0" presId="urn:microsoft.com/office/officeart/2005/8/layout/cycle4"/>
    <dgm:cxn modelId="{38D9EBDD-4860-4223-BACB-37411182BA3F}" type="presParOf" srcId="{AF5E001F-3183-43DE-94B6-3B9DAD9C00A3}" destId="{99913106-3A67-4072-BB84-CE8704936713}" srcOrd="4" destOrd="0" presId="urn:microsoft.com/office/officeart/2005/8/layout/cycle4"/>
    <dgm:cxn modelId="{7AE558C5-58E3-4939-A070-804B91328D31}" type="presParOf" srcId="{B0B7ADD2-8D70-4A50-8D99-2573A754E081}" destId="{A0EA3705-1ACF-49A6-9D69-06F583F3116F}" srcOrd="1" destOrd="0" presId="urn:microsoft.com/office/officeart/2005/8/layout/cycle4"/>
    <dgm:cxn modelId="{7CE83539-923E-4D40-9E95-14929B6D4B11}" type="presParOf" srcId="{A0EA3705-1ACF-49A6-9D69-06F583F3116F}" destId="{CAEE2356-5977-42D8-831A-81DE34C19B27}" srcOrd="0" destOrd="0" presId="urn:microsoft.com/office/officeart/2005/8/layout/cycle4"/>
    <dgm:cxn modelId="{85B6F906-A280-46C4-A39E-BF1D3B27C439}" type="presParOf" srcId="{A0EA3705-1ACF-49A6-9D69-06F583F3116F}" destId="{4B853865-F1C4-428D-BFB9-E550D44052C4}" srcOrd="1" destOrd="0" presId="urn:microsoft.com/office/officeart/2005/8/layout/cycle4"/>
    <dgm:cxn modelId="{CD8B23D3-E6E3-41BF-A269-46F7E8E6D0C7}" type="presParOf" srcId="{A0EA3705-1ACF-49A6-9D69-06F583F3116F}" destId="{35290F22-20BC-4959-B61A-C5F7EB420FA5}" srcOrd="2" destOrd="0" presId="urn:microsoft.com/office/officeart/2005/8/layout/cycle4"/>
    <dgm:cxn modelId="{BD575D27-0AC8-4FB3-AE81-B75CDCF6D1A9}" type="presParOf" srcId="{A0EA3705-1ACF-49A6-9D69-06F583F3116F}" destId="{E009F44C-C88E-4EC6-95E0-A06CF0F82FC8}" srcOrd="3" destOrd="0" presId="urn:microsoft.com/office/officeart/2005/8/layout/cycle4"/>
    <dgm:cxn modelId="{B45CC219-FB98-4D08-97A6-A9A869F92A5E}" type="presParOf" srcId="{A0EA3705-1ACF-49A6-9D69-06F583F3116F}" destId="{F1D82567-101E-49EF-82B6-979FFF7FDBBC}" srcOrd="4" destOrd="0" presId="urn:microsoft.com/office/officeart/2005/8/layout/cycle4"/>
    <dgm:cxn modelId="{E5258894-6DB8-4DF3-97F1-DA6AA118A721}" type="presParOf" srcId="{B0B7ADD2-8D70-4A50-8D99-2573A754E081}" destId="{211ECCE9-1EC5-474F-9956-D68903E86B45}" srcOrd="2" destOrd="0" presId="urn:microsoft.com/office/officeart/2005/8/layout/cycle4"/>
    <dgm:cxn modelId="{665D2186-E33B-42E0-8CE1-397FE7A08550}" type="presParOf" srcId="{B0B7ADD2-8D70-4A50-8D99-2573A754E081}" destId="{3F17A915-34E5-40FD-95E4-222E3B8979C3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81DB1D-8A2C-4835-B55D-651079D298EF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304801-4332-4A3F-92E5-3B0101346E98}">
      <dgm:prSet phldrT="[Text]"/>
      <dgm:spPr/>
      <dgm:t>
        <a:bodyPr/>
        <a:lstStyle/>
        <a:p>
          <a:r>
            <a:rPr lang="en-US" dirty="0"/>
            <a:t>Paired sample sign test</a:t>
          </a:r>
        </a:p>
      </dgm:t>
    </dgm:pt>
    <dgm:pt modelId="{C9F4EB96-ED95-4C0C-80A3-5793BE0EA98E}" type="parTrans" cxnId="{E9E0FF00-CE96-44A9-A2F0-D8132716ECC3}">
      <dgm:prSet/>
      <dgm:spPr/>
      <dgm:t>
        <a:bodyPr/>
        <a:lstStyle/>
        <a:p>
          <a:endParaRPr lang="en-US"/>
        </a:p>
      </dgm:t>
    </dgm:pt>
    <dgm:pt modelId="{7B0F0166-91D5-4B1D-B507-D7E6D58E09A2}" type="sibTrans" cxnId="{E9E0FF00-CE96-44A9-A2F0-D8132716ECC3}">
      <dgm:prSet/>
      <dgm:spPr/>
      <dgm:t>
        <a:bodyPr/>
        <a:lstStyle/>
        <a:p>
          <a:endParaRPr lang="en-US"/>
        </a:p>
      </dgm:t>
    </dgm:pt>
    <dgm:pt modelId="{09EC6D2B-4D4C-405F-BF29-75A29592CE70}">
      <dgm:prSet phldrT="[Text]" custT="1"/>
      <dgm:spPr/>
      <dgm:t>
        <a:bodyPr/>
        <a:lstStyle/>
        <a:p>
          <a:r>
            <a:rPr lang="en-US" sz="1400" dirty="0"/>
            <a:t>Single promotion has higher impact on the sales of the drugs rather than a group of promotions</a:t>
          </a:r>
        </a:p>
      </dgm:t>
    </dgm:pt>
    <dgm:pt modelId="{E4DD92B3-2756-472E-904F-E176A0881ACB}" type="parTrans" cxnId="{963BF76C-F4B2-4044-A9E9-44592D6E5A35}">
      <dgm:prSet/>
      <dgm:spPr/>
      <dgm:t>
        <a:bodyPr/>
        <a:lstStyle/>
        <a:p>
          <a:endParaRPr lang="en-US"/>
        </a:p>
      </dgm:t>
    </dgm:pt>
    <dgm:pt modelId="{9A3F67F1-2E7E-4FF2-B319-9E7295787060}" type="sibTrans" cxnId="{963BF76C-F4B2-4044-A9E9-44592D6E5A35}">
      <dgm:prSet/>
      <dgm:spPr/>
      <dgm:t>
        <a:bodyPr/>
        <a:lstStyle/>
        <a:p>
          <a:endParaRPr lang="en-US"/>
        </a:p>
      </dgm:t>
    </dgm:pt>
    <dgm:pt modelId="{74FDD411-276D-4ADC-A9C2-762E8EB66E13}">
      <dgm:prSet phldrT="[Text]"/>
      <dgm:spPr/>
      <dgm:t>
        <a:bodyPr/>
        <a:lstStyle/>
        <a:p>
          <a:r>
            <a:rPr lang="en-US" dirty="0"/>
            <a:t>Multiple Regression analysis</a:t>
          </a:r>
        </a:p>
      </dgm:t>
    </dgm:pt>
    <dgm:pt modelId="{BFB6BEFC-E3BA-44CE-8A26-D754E3741BBC}" type="parTrans" cxnId="{DA25C2A2-27AC-4069-BDC9-2784CD5DBA1A}">
      <dgm:prSet/>
      <dgm:spPr/>
      <dgm:t>
        <a:bodyPr/>
        <a:lstStyle/>
        <a:p>
          <a:endParaRPr lang="en-US"/>
        </a:p>
      </dgm:t>
    </dgm:pt>
    <dgm:pt modelId="{33D0A576-8302-4C5F-8C14-025C68BC6E3A}" type="sibTrans" cxnId="{DA25C2A2-27AC-4069-BDC9-2784CD5DBA1A}">
      <dgm:prSet/>
      <dgm:spPr/>
      <dgm:t>
        <a:bodyPr/>
        <a:lstStyle/>
        <a:p>
          <a:endParaRPr lang="en-US"/>
        </a:p>
      </dgm:t>
    </dgm:pt>
    <dgm:pt modelId="{F4C82CF5-E504-4197-A883-82CAB2B52399}">
      <dgm:prSet phldrT="[Text]" custT="1"/>
      <dgm:spPr/>
      <dgm:t>
        <a:bodyPr/>
        <a:lstStyle/>
        <a:p>
          <a:r>
            <a:rPr lang="en-US" sz="1400" b="0" dirty="0"/>
            <a:t>When a particular promotion is applied on a specific drug set, sales of that drug set increases</a:t>
          </a:r>
          <a:endParaRPr lang="en-US" sz="1400" dirty="0"/>
        </a:p>
      </dgm:t>
    </dgm:pt>
    <dgm:pt modelId="{0A6E7BAB-85DB-48D1-81FA-4FC3187C530E}" type="parTrans" cxnId="{EFF04F15-F57B-4BEF-B300-7264A3787FBC}">
      <dgm:prSet/>
      <dgm:spPr/>
      <dgm:t>
        <a:bodyPr/>
        <a:lstStyle/>
        <a:p>
          <a:endParaRPr lang="en-US"/>
        </a:p>
      </dgm:t>
    </dgm:pt>
    <dgm:pt modelId="{6DC5677C-0BA9-42D1-A8B3-A28C5BD66F5A}" type="sibTrans" cxnId="{EFF04F15-F57B-4BEF-B300-7264A3787FBC}">
      <dgm:prSet/>
      <dgm:spPr/>
      <dgm:t>
        <a:bodyPr/>
        <a:lstStyle/>
        <a:p>
          <a:endParaRPr lang="en-US"/>
        </a:p>
      </dgm:t>
    </dgm:pt>
    <dgm:pt modelId="{EB75FA09-1C5F-47EB-98C6-37C737AECD6D}">
      <dgm:prSet phldrT="[Text]"/>
      <dgm:spPr/>
      <dgm:t>
        <a:bodyPr/>
        <a:lstStyle/>
        <a:p>
          <a:r>
            <a:rPr lang="en-US" dirty="0"/>
            <a:t>Time series analysis</a:t>
          </a:r>
        </a:p>
      </dgm:t>
    </dgm:pt>
    <dgm:pt modelId="{705E67EF-F16D-486B-9CB1-2F142AECC204}" type="parTrans" cxnId="{F077CF92-A694-4C18-970D-365169FA3820}">
      <dgm:prSet/>
      <dgm:spPr/>
      <dgm:t>
        <a:bodyPr/>
        <a:lstStyle/>
        <a:p>
          <a:endParaRPr lang="en-US"/>
        </a:p>
      </dgm:t>
    </dgm:pt>
    <dgm:pt modelId="{E46F6AB9-E151-4C10-868F-F0AF20AC464A}" type="sibTrans" cxnId="{F077CF92-A694-4C18-970D-365169FA3820}">
      <dgm:prSet/>
      <dgm:spPr/>
      <dgm:t>
        <a:bodyPr/>
        <a:lstStyle/>
        <a:p>
          <a:endParaRPr lang="en-US"/>
        </a:p>
      </dgm:t>
    </dgm:pt>
    <dgm:pt modelId="{9AFA2581-89D0-476E-A1C3-0CA67743CA5C}">
      <dgm:prSet phldrT="[Text]" custT="1"/>
      <dgm:spPr/>
      <dgm:t>
        <a:bodyPr/>
        <a:lstStyle/>
        <a:p>
          <a:r>
            <a:rPr lang="en-US" sz="1400" dirty="0"/>
            <a:t>Sales of the drugs in a particular drug set follow a similar trend</a:t>
          </a:r>
        </a:p>
      </dgm:t>
    </dgm:pt>
    <dgm:pt modelId="{E0351206-6550-469D-B497-72D2AE6A6C33}" type="parTrans" cxnId="{1F2EEE5C-8714-4DE5-AC6E-3BC95D736B18}">
      <dgm:prSet/>
      <dgm:spPr/>
      <dgm:t>
        <a:bodyPr/>
        <a:lstStyle/>
        <a:p>
          <a:endParaRPr lang="en-US"/>
        </a:p>
      </dgm:t>
    </dgm:pt>
    <dgm:pt modelId="{AC4052C5-4165-4D55-B4A7-2ED1D57AFAF0}" type="sibTrans" cxnId="{1F2EEE5C-8714-4DE5-AC6E-3BC95D736B18}">
      <dgm:prSet/>
      <dgm:spPr/>
      <dgm:t>
        <a:bodyPr/>
        <a:lstStyle/>
        <a:p>
          <a:endParaRPr lang="en-US"/>
        </a:p>
      </dgm:t>
    </dgm:pt>
    <dgm:pt modelId="{4F670669-16C1-4833-8451-AC017E1E0476}" type="pres">
      <dgm:prSet presAssocID="{A281DB1D-8A2C-4835-B55D-651079D298EF}" presName="linearFlow" presStyleCnt="0">
        <dgm:presLayoutVars>
          <dgm:dir/>
          <dgm:animLvl val="lvl"/>
          <dgm:resizeHandles val="exact"/>
        </dgm:presLayoutVars>
      </dgm:prSet>
      <dgm:spPr/>
    </dgm:pt>
    <dgm:pt modelId="{84841092-F8CB-4A58-9417-25576396F6FF}" type="pres">
      <dgm:prSet presAssocID="{5D304801-4332-4A3F-92E5-3B0101346E98}" presName="composite" presStyleCnt="0"/>
      <dgm:spPr/>
    </dgm:pt>
    <dgm:pt modelId="{780F54EB-CF43-4B7A-A328-8C179A9865B5}" type="pres">
      <dgm:prSet presAssocID="{5D304801-4332-4A3F-92E5-3B0101346E98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D1131CCB-9422-4136-8E34-72CC36A5BC36}" type="pres">
      <dgm:prSet presAssocID="{5D304801-4332-4A3F-92E5-3B0101346E98}" presName="descendantText" presStyleLbl="alignAcc1" presStyleIdx="0" presStyleCnt="3">
        <dgm:presLayoutVars>
          <dgm:bulletEnabled val="1"/>
        </dgm:presLayoutVars>
      </dgm:prSet>
      <dgm:spPr/>
    </dgm:pt>
    <dgm:pt modelId="{0A190A68-5FDF-4656-90C0-62C7144C7F28}" type="pres">
      <dgm:prSet presAssocID="{7B0F0166-91D5-4B1D-B507-D7E6D58E09A2}" presName="sp" presStyleCnt="0"/>
      <dgm:spPr/>
    </dgm:pt>
    <dgm:pt modelId="{3D95CF5C-5D55-4CCF-85E5-ACBF80CC0C96}" type="pres">
      <dgm:prSet presAssocID="{74FDD411-276D-4ADC-A9C2-762E8EB66E13}" presName="composite" presStyleCnt="0"/>
      <dgm:spPr/>
    </dgm:pt>
    <dgm:pt modelId="{9AB59D01-220E-4630-9F24-4B0D5BE67CF2}" type="pres">
      <dgm:prSet presAssocID="{74FDD411-276D-4ADC-A9C2-762E8EB66E1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D455F730-FDB9-498E-9F44-C79151AAF6F4}" type="pres">
      <dgm:prSet presAssocID="{74FDD411-276D-4ADC-A9C2-762E8EB66E13}" presName="descendantText" presStyleLbl="alignAcc1" presStyleIdx="1" presStyleCnt="3">
        <dgm:presLayoutVars>
          <dgm:bulletEnabled val="1"/>
        </dgm:presLayoutVars>
      </dgm:prSet>
      <dgm:spPr/>
    </dgm:pt>
    <dgm:pt modelId="{19345F06-ADD3-4671-BEC3-076F22EE7920}" type="pres">
      <dgm:prSet presAssocID="{33D0A576-8302-4C5F-8C14-025C68BC6E3A}" presName="sp" presStyleCnt="0"/>
      <dgm:spPr/>
    </dgm:pt>
    <dgm:pt modelId="{6663BBF2-6E44-473E-92ED-AD4EAE2EE8B6}" type="pres">
      <dgm:prSet presAssocID="{EB75FA09-1C5F-47EB-98C6-37C737AECD6D}" presName="composite" presStyleCnt="0"/>
      <dgm:spPr/>
    </dgm:pt>
    <dgm:pt modelId="{B5C6FC5E-04F0-4A24-92F9-BCB960EAC5EB}" type="pres">
      <dgm:prSet presAssocID="{EB75FA09-1C5F-47EB-98C6-37C737AECD6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EF90EE9-1003-48FE-BB3C-1DA6D72C1BAB}" type="pres">
      <dgm:prSet presAssocID="{EB75FA09-1C5F-47EB-98C6-37C737AECD6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E9E0FF00-CE96-44A9-A2F0-D8132716ECC3}" srcId="{A281DB1D-8A2C-4835-B55D-651079D298EF}" destId="{5D304801-4332-4A3F-92E5-3B0101346E98}" srcOrd="0" destOrd="0" parTransId="{C9F4EB96-ED95-4C0C-80A3-5793BE0EA98E}" sibTransId="{7B0F0166-91D5-4B1D-B507-D7E6D58E09A2}"/>
    <dgm:cxn modelId="{2EDEA004-3738-4344-AFA5-583186E67657}" type="presOf" srcId="{A281DB1D-8A2C-4835-B55D-651079D298EF}" destId="{4F670669-16C1-4833-8451-AC017E1E0476}" srcOrd="0" destOrd="0" presId="urn:microsoft.com/office/officeart/2005/8/layout/chevron2"/>
    <dgm:cxn modelId="{EFF04F15-F57B-4BEF-B300-7264A3787FBC}" srcId="{74FDD411-276D-4ADC-A9C2-762E8EB66E13}" destId="{F4C82CF5-E504-4197-A883-82CAB2B52399}" srcOrd="0" destOrd="0" parTransId="{0A6E7BAB-85DB-48D1-81FA-4FC3187C530E}" sibTransId="{6DC5677C-0BA9-42D1-A8B3-A28C5BD66F5A}"/>
    <dgm:cxn modelId="{824ABC22-890B-4C79-84AB-9043E0575300}" type="presOf" srcId="{9AFA2581-89D0-476E-A1C3-0CA67743CA5C}" destId="{AEF90EE9-1003-48FE-BB3C-1DA6D72C1BAB}" srcOrd="0" destOrd="0" presId="urn:microsoft.com/office/officeart/2005/8/layout/chevron2"/>
    <dgm:cxn modelId="{64725C26-CB22-48E5-9552-9071675E36ED}" type="presOf" srcId="{09EC6D2B-4D4C-405F-BF29-75A29592CE70}" destId="{D1131CCB-9422-4136-8E34-72CC36A5BC36}" srcOrd="0" destOrd="0" presId="urn:microsoft.com/office/officeart/2005/8/layout/chevron2"/>
    <dgm:cxn modelId="{1F2EEE5C-8714-4DE5-AC6E-3BC95D736B18}" srcId="{EB75FA09-1C5F-47EB-98C6-37C737AECD6D}" destId="{9AFA2581-89D0-476E-A1C3-0CA67743CA5C}" srcOrd="0" destOrd="0" parTransId="{E0351206-6550-469D-B497-72D2AE6A6C33}" sibTransId="{AC4052C5-4165-4D55-B4A7-2ED1D57AFAF0}"/>
    <dgm:cxn modelId="{987AB247-EE23-48CB-82F6-4F4332CB0969}" type="presOf" srcId="{EB75FA09-1C5F-47EB-98C6-37C737AECD6D}" destId="{B5C6FC5E-04F0-4A24-92F9-BCB960EAC5EB}" srcOrd="0" destOrd="0" presId="urn:microsoft.com/office/officeart/2005/8/layout/chevron2"/>
    <dgm:cxn modelId="{84CC0A4C-6FA8-454A-B0E7-1E8454AB4307}" type="presOf" srcId="{5D304801-4332-4A3F-92E5-3B0101346E98}" destId="{780F54EB-CF43-4B7A-A328-8C179A9865B5}" srcOrd="0" destOrd="0" presId="urn:microsoft.com/office/officeart/2005/8/layout/chevron2"/>
    <dgm:cxn modelId="{963BF76C-F4B2-4044-A9E9-44592D6E5A35}" srcId="{5D304801-4332-4A3F-92E5-3B0101346E98}" destId="{09EC6D2B-4D4C-405F-BF29-75A29592CE70}" srcOrd="0" destOrd="0" parTransId="{E4DD92B3-2756-472E-904F-E176A0881ACB}" sibTransId="{9A3F67F1-2E7E-4FF2-B319-9E7295787060}"/>
    <dgm:cxn modelId="{F077CF92-A694-4C18-970D-365169FA3820}" srcId="{A281DB1D-8A2C-4835-B55D-651079D298EF}" destId="{EB75FA09-1C5F-47EB-98C6-37C737AECD6D}" srcOrd="2" destOrd="0" parTransId="{705E67EF-F16D-486B-9CB1-2F142AECC204}" sibTransId="{E46F6AB9-E151-4C10-868F-F0AF20AC464A}"/>
    <dgm:cxn modelId="{DA25C2A2-27AC-4069-BDC9-2784CD5DBA1A}" srcId="{A281DB1D-8A2C-4835-B55D-651079D298EF}" destId="{74FDD411-276D-4ADC-A9C2-762E8EB66E13}" srcOrd="1" destOrd="0" parTransId="{BFB6BEFC-E3BA-44CE-8A26-D754E3741BBC}" sibTransId="{33D0A576-8302-4C5F-8C14-025C68BC6E3A}"/>
    <dgm:cxn modelId="{2C15E1BE-F6A8-4054-A48E-3686BEC1925F}" type="presOf" srcId="{F4C82CF5-E504-4197-A883-82CAB2B52399}" destId="{D455F730-FDB9-498E-9F44-C79151AAF6F4}" srcOrd="0" destOrd="0" presId="urn:microsoft.com/office/officeart/2005/8/layout/chevron2"/>
    <dgm:cxn modelId="{074262F4-1AAC-4F8A-A6EC-729FBDDAE018}" type="presOf" srcId="{74FDD411-276D-4ADC-A9C2-762E8EB66E13}" destId="{9AB59D01-220E-4630-9F24-4B0D5BE67CF2}" srcOrd="0" destOrd="0" presId="urn:microsoft.com/office/officeart/2005/8/layout/chevron2"/>
    <dgm:cxn modelId="{57322F3C-B1F3-4A15-AAC7-100715752A95}" type="presParOf" srcId="{4F670669-16C1-4833-8451-AC017E1E0476}" destId="{84841092-F8CB-4A58-9417-25576396F6FF}" srcOrd="0" destOrd="0" presId="urn:microsoft.com/office/officeart/2005/8/layout/chevron2"/>
    <dgm:cxn modelId="{DDF51F8E-A821-4BCF-8CD4-E809AE0F6CFF}" type="presParOf" srcId="{84841092-F8CB-4A58-9417-25576396F6FF}" destId="{780F54EB-CF43-4B7A-A328-8C179A9865B5}" srcOrd="0" destOrd="0" presId="urn:microsoft.com/office/officeart/2005/8/layout/chevron2"/>
    <dgm:cxn modelId="{FA0063DE-DA85-4DF8-AB10-809D3E60AC67}" type="presParOf" srcId="{84841092-F8CB-4A58-9417-25576396F6FF}" destId="{D1131CCB-9422-4136-8E34-72CC36A5BC36}" srcOrd="1" destOrd="0" presId="urn:microsoft.com/office/officeart/2005/8/layout/chevron2"/>
    <dgm:cxn modelId="{F7C244D3-DD2E-460A-984E-2FD97527CEC9}" type="presParOf" srcId="{4F670669-16C1-4833-8451-AC017E1E0476}" destId="{0A190A68-5FDF-4656-90C0-62C7144C7F28}" srcOrd="1" destOrd="0" presId="urn:microsoft.com/office/officeart/2005/8/layout/chevron2"/>
    <dgm:cxn modelId="{D4D64780-25A2-4729-BFB8-4A0FCCE5CFC3}" type="presParOf" srcId="{4F670669-16C1-4833-8451-AC017E1E0476}" destId="{3D95CF5C-5D55-4CCF-85E5-ACBF80CC0C96}" srcOrd="2" destOrd="0" presId="urn:microsoft.com/office/officeart/2005/8/layout/chevron2"/>
    <dgm:cxn modelId="{64EA1107-E6B7-4EE9-87E1-D12B4F1A1AB3}" type="presParOf" srcId="{3D95CF5C-5D55-4CCF-85E5-ACBF80CC0C96}" destId="{9AB59D01-220E-4630-9F24-4B0D5BE67CF2}" srcOrd="0" destOrd="0" presId="urn:microsoft.com/office/officeart/2005/8/layout/chevron2"/>
    <dgm:cxn modelId="{86BA0CB6-1C1A-4F72-9501-D32BDFC11F08}" type="presParOf" srcId="{3D95CF5C-5D55-4CCF-85E5-ACBF80CC0C96}" destId="{D455F730-FDB9-498E-9F44-C79151AAF6F4}" srcOrd="1" destOrd="0" presId="urn:microsoft.com/office/officeart/2005/8/layout/chevron2"/>
    <dgm:cxn modelId="{88C06591-DFBE-43C6-95FC-345652E055D2}" type="presParOf" srcId="{4F670669-16C1-4833-8451-AC017E1E0476}" destId="{19345F06-ADD3-4671-BEC3-076F22EE7920}" srcOrd="3" destOrd="0" presId="urn:microsoft.com/office/officeart/2005/8/layout/chevron2"/>
    <dgm:cxn modelId="{FAC2DE3F-EE97-41B0-8627-5D7C8FC53945}" type="presParOf" srcId="{4F670669-16C1-4833-8451-AC017E1E0476}" destId="{6663BBF2-6E44-473E-92ED-AD4EAE2EE8B6}" srcOrd="4" destOrd="0" presId="urn:microsoft.com/office/officeart/2005/8/layout/chevron2"/>
    <dgm:cxn modelId="{D6818A16-CA78-4179-89A3-47FAF890B6E0}" type="presParOf" srcId="{6663BBF2-6E44-473E-92ED-AD4EAE2EE8B6}" destId="{B5C6FC5E-04F0-4A24-92F9-BCB960EAC5EB}" srcOrd="0" destOrd="0" presId="urn:microsoft.com/office/officeart/2005/8/layout/chevron2"/>
    <dgm:cxn modelId="{EAA70ECF-515F-4C58-9024-8AB7EF6CF726}" type="presParOf" srcId="{6663BBF2-6E44-473E-92ED-AD4EAE2EE8B6}" destId="{AEF90EE9-1003-48FE-BB3C-1DA6D72C1BA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0F9955-5FF0-46DF-96B8-57789428FFE4}">
      <dsp:nvSpPr>
        <dsp:cNvPr id="0" name=""/>
        <dsp:cNvSpPr/>
      </dsp:nvSpPr>
      <dsp:spPr>
        <a:xfrm>
          <a:off x="3561118" y="1945982"/>
          <a:ext cx="3308963" cy="17504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 err="1"/>
            <a:t>Verarotec</a:t>
          </a:r>
          <a:endParaRPr lang="en-US" sz="1600" kern="1200" dirty="0"/>
        </a:p>
        <a:p>
          <a:pPr marL="171450" lvl="1" indent="-171450" algn="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 err="1"/>
            <a:t>Divinesin</a:t>
          </a:r>
          <a:endParaRPr lang="en-US" sz="1600" kern="1200" dirty="0"/>
        </a:p>
        <a:p>
          <a:pPr marL="171450" lvl="1" indent="-171450" algn="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 err="1"/>
            <a:t>Lansoprofen</a:t>
          </a:r>
          <a:endParaRPr lang="en-US" sz="1600" kern="1200" dirty="0"/>
        </a:p>
        <a:p>
          <a:pPr marL="171450" lvl="1" indent="-171450" algn="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 err="1"/>
            <a:t>Fentaprine</a:t>
          </a:r>
          <a:endParaRPr lang="en-US" sz="1600" kern="1200" dirty="0"/>
        </a:p>
      </dsp:txBody>
      <dsp:txXfrm>
        <a:off x="4592258" y="2422042"/>
        <a:ext cx="2239372" cy="1235925"/>
      </dsp:txXfrm>
    </dsp:sp>
    <dsp:sp modelId="{5E0102ED-CA11-4C43-A75E-53612F8BA61E}">
      <dsp:nvSpPr>
        <dsp:cNvPr id="0" name=""/>
        <dsp:cNvSpPr/>
      </dsp:nvSpPr>
      <dsp:spPr>
        <a:xfrm>
          <a:off x="0" y="2080247"/>
          <a:ext cx="3015921" cy="1572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 err="1"/>
            <a:t>Novastral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 err="1"/>
            <a:t>Halocadren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 err="1"/>
            <a:t>Adapazide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 err="1"/>
            <a:t>Nalopex</a:t>
          </a:r>
          <a:endParaRPr lang="en-US" sz="1600" kern="1200" dirty="0"/>
        </a:p>
      </dsp:txBody>
      <dsp:txXfrm>
        <a:off x="34547" y="2507966"/>
        <a:ext cx="2042051" cy="1110421"/>
      </dsp:txXfrm>
    </dsp:sp>
    <dsp:sp modelId="{809F823D-42AE-4570-9255-2DB6AA72F35B}">
      <dsp:nvSpPr>
        <dsp:cNvPr id="0" name=""/>
        <dsp:cNvSpPr/>
      </dsp:nvSpPr>
      <dsp:spPr>
        <a:xfrm>
          <a:off x="3803836" y="-48918"/>
          <a:ext cx="3066245" cy="13050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 err="1"/>
            <a:t>Cortimentin</a:t>
          </a:r>
          <a:endParaRPr lang="en-US" sz="1600" kern="1200" dirty="0"/>
        </a:p>
        <a:p>
          <a:pPr marL="171450" lvl="1" indent="-171450" algn="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 err="1"/>
            <a:t>Formoprodol</a:t>
          </a:r>
          <a:endParaRPr lang="en-US" sz="1600" kern="1200" dirty="0"/>
        </a:p>
        <a:p>
          <a:pPr marL="171450" lvl="1" indent="-171450" algn="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/>
            <a:t>         Trantalol         </a:t>
          </a:r>
        </a:p>
        <a:p>
          <a:pPr marL="171450" lvl="1" indent="-171450" algn="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/>
            <a:t>      Multilinum</a:t>
          </a:r>
        </a:p>
        <a:p>
          <a:pPr marL="171450" lvl="1" indent="-171450" algn="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  <a:p>
          <a:pPr marL="171450" lvl="1" indent="-171450" algn="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</dsp:txBody>
      <dsp:txXfrm>
        <a:off x="4752377" y="-20251"/>
        <a:ext cx="2089037" cy="921424"/>
      </dsp:txXfrm>
    </dsp:sp>
    <dsp:sp modelId="{8EA010E8-68F9-4259-9C08-5E7E4258E8D4}">
      <dsp:nvSpPr>
        <dsp:cNvPr id="0" name=""/>
        <dsp:cNvSpPr/>
      </dsp:nvSpPr>
      <dsp:spPr>
        <a:xfrm>
          <a:off x="0" y="-48918"/>
          <a:ext cx="3094364" cy="1351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 err="1"/>
            <a:t>Afirudin</a:t>
          </a:r>
          <a:r>
            <a:rPr lang="en-US" sz="1600" kern="1200" dirty="0"/>
            <a:t>         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 err="1"/>
            <a:t>Tetapril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 err="1"/>
            <a:t>Pentranil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 err="1"/>
            <a:t>Oxozone</a:t>
          </a:r>
          <a:endParaRPr lang="en-US" sz="1600" kern="1200" dirty="0"/>
        </a:p>
      </dsp:txBody>
      <dsp:txXfrm>
        <a:off x="29686" y="-19232"/>
        <a:ext cx="2106683" cy="954178"/>
      </dsp:txXfrm>
    </dsp:sp>
    <dsp:sp modelId="{CAEE2356-5977-42D8-831A-81DE34C19B27}">
      <dsp:nvSpPr>
        <dsp:cNvPr id="0" name=""/>
        <dsp:cNvSpPr/>
      </dsp:nvSpPr>
      <dsp:spPr>
        <a:xfrm>
          <a:off x="1860983" y="252410"/>
          <a:ext cx="1538525" cy="1538525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Promo 10</a:t>
          </a:r>
        </a:p>
      </dsp:txBody>
      <dsp:txXfrm>
        <a:off x="2311607" y="703034"/>
        <a:ext cx="1087901" cy="1087901"/>
      </dsp:txXfrm>
    </dsp:sp>
    <dsp:sp modelId="{4B853865-F1C4-428D-BFB9-E550D44052C4}">
      <dsp:nvSpPr>
        <dsp:cNvPr id="0" name=""/>
        <dsp:cNvSpPr/>
      </dsp:nvSpPr>
      <dsp:spPr>
        <a:xfrm rot="5400000">
          <a:off x="3470572" y="252410"/>
          <a:ext cx="1538525" cy="1538525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Promo 7</a:t>
          </a:r>
        </a:p>
      </dsp:txBody>
      <dsp:txXfrm rot="-5400000">
        <a:off x="3470572" y="703034"/>
        <a:ext cx="1087901" cy="1087901"/>
      </dsp:txXfrm>
    </dsp:sp>
    <dsp:sp modelId="{35290F22-20BC-4959-B61A-C5F7EB420FA5}">
      <dsp:nvSpPr>
        <dsp:cNvPr id="0" name=""/>
        <dsp:cNvSpPr/>
      </dsp:nvSpPr>
      <dsp:spPr>
        <a:xfrm rot="10800000">
          <a:off x="3470572" y="1861999"/>
          <a:ext cx="1538525" cy="1538525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Promo 1</a:t>
          </a:r>
        </a:p>
      </dsp:txBody>
      <dsp:txXfrm rot="10800000">
        <a:off x="3470572" y="1861999"/>
        <a:ext cx="1087901" cy="1087901"/>
      </dsp:txXfrm>
    </dsp:sp>
    <dsp:sp modelId="{E009F44C-C88E-4EC6-95E0-A06CF0F82FC8}">
      <dsp:nvSpPr>
        <dsp:cNvPr id="0" name=""/>
        <dsp:cNvSpPr/>
      </dsp:nvSpPr>
      <dsp:spPr>
        <a:xfrm rot="16200000">
          <a:off x="1860983" y="1861999"/>
          <a:ext cx="1538525" cy="1538525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Promo 4</a:t>
          </a:r>
        </a:p>
      </dsp:txBody>
      <dsp:txXfrm rot="5400000">
        <a:off x="2311607" y="1861999"/>
        <a:ext cx="1087901" cy="1087901"/>
      </dsp:txXfrm>
    </dsp:sp>
    <dsp:sp modelId="{211ECCE9-1EC5-474F-9956-D68903E86B45}">
      <dsp:nvSpPr>
        <dsp:cNvPr id="0" name=""/>
        <dsp:cNvSpPr/>
      </dsp:nvSpPr>
      <dsp:spPr>
        <a:xfrm>
          <a:off x="2659382" y="1462878"/>
          <a:ext cx="531199" cy="461913"/>
        </a:xfrm>
        <a:prstGeom prst="circularArrow">
          <a:avLst/>
        </a:pr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17A915-34E5-40FD-95E4-222E3B8979C3}">
      <dsp:nvSpPr>
        <dsp:cNvPr id="0" name=""/>
        <dsp:cNvSpPr/>
      </dsp:nvSpPr>
      <dsp:spPr>
        <a:xfrm rot="10800000">
          <a:off x="3693591" y="1786068"/>
          <a:ext cx="531199" cy="461913"/>
        </a:xfrm>
        <a:prstGeom prst="circularArrow">
          <a:avLst/>
        </a:pr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0F54EB-CF43-4B7A-A328-8C179A9865B5}">
      <dsp:nvSpPr>
        <dsp:cNvPr id="0" name=""/>
        <dsp:cNvSpPr/>
      </dsp:nvSpPr>
      <dsp:spPr>
        <a:xfrm rot="5400000">
          <a:off x="-226635" y="226839"/>
          <a:ext cx="1510903" cy="10576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Paired sample sign test</a:t>
          </a:r>
        </a:p>
      </dsp:txBody>
      <dsp:txXfrm rot="-5400000">
        <a:off x="1" y="529019"/>
        <a:ext cx="1057632" cy="453271"/>
      </dsp:txXfrm>
    </dsp:sp>
    <dsp:sp modelId="{D1131CCB-9422-4136-8E34-72CC36A5BC36}">
      <dsp:nvSpPr>
        <dsp:cNvPr id="0" name=""/>
        <dsp:cNvSpPr/>
      </dsp:nvSpPr>
      <dsp:spPr>
        <a:xfrm rot="5400000">
          <a:off x="3147532" y="-2089696"/>
          <a:ext cx="982087" cy="516188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Single promotion has higher impact on the sales of the drugs rather than a group of promotions</a:t>
          </a:r>
        </a:p>
      </dsp:txBody>
      <dsp:txXfrm rot="-5400000">
        <a:off x="1057632" y="48146"/>
        <a:ext cx="5113945" cy="886203"/>
      </dsp:txXfrm>
    </dsp:sp>
    <dsp:sp modelId="{9AB59D01-220E-4630-9F24-4B0D5BE67CF2}">
      <dsp:nvSpPr>
        <dsp:cNvPr id="0" name=""/>
        <dsp:cNvSpPr/>
      </dsp:nvSpPr>
      <dsp:spPr>
        <a:xfrm rot="5400000">
          <a:off x="-226635" y="1542355"/>
          <a:ext cx="1510903" cy="10576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Multiple Regression analysis</a:t>
          </a:r>
        </a:p>
      </dsp:txBody>
      <dsp:txXfrm rot="-5400000">
        <a:off x="1" y="1844535"/>
        <a:ext cx="1057632" cy="453271"/>
      </dsp:txXfrm>
    </dsp:sp>
    <dsp:sp modelId="{D455F730-FDB9-498E-9F44-C79151AAF6F4}">
      <dsp:nvSpPr>
        <dsp:cNvPr id="0" name=""/>
        <dsp:cNvSpPr/>
      </dsp:nvSpPr>
      <dsp:spPr>
        <a:xfrm rot="5400000">
          <a:off x="3147532" y="-774179"/>
          <a:ext cx="982087" cy="516188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When a particular promotion is applied on a specific drug set, sales of that drug set increases</a:t>
          </a:r>
          <a:endParaRPr lang="en-US" sz="1400" kern="1200" dirty="0"/>
        </a:p>
      </dsp:txBody>
      <dsp:txXfrm rot="-5400000">
        <a:off x="1057632" y="1363663"/>
        <a:ext cx="5113945" cy="886203"/>
      </dsp:txXfrm>
    </dsp:sp>
    <dsp:sp modelId="{B5C6FC5E-04F0-4A24-92F9-BCB960EAC5EB}">
      <dsp:nvSpPr>
        <dsp:cNvPr id="0" name=""/>
        <dsp:cNvSpPr/>
      </dsp:nvSpPr>
      <dsp:spPr>
        <a:xfrm rot="5400000">
          <a:off x="-226635" y="2857872"/>
          <a:ext cx="1510903" cy="10576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Time series analysis</a:t>
          </a:r>
        </a:p>
      </dsp:txBody>
      <dsp:txXfrm rot="-5400000">
        <a:off x="1" y="3160052"/>
        <a:ext cx="1057632" cy="453271"/>
      </dsp:txXfrm>
    </dsp:sp>
    <dsp:sp modelId="{AEF90EE9-1003-48FE-BB3C-1DA6D72C1BAB}">
      <dsp:nvSpPr>
        <dsp:cNvPr id="0" name=""/>
        <dsp:cNvSpPr/>
      </dsp:nvSpPr>
      <dsp:spPr>
        <a:xfrm rot="5400000">
          <a:off x="3147532" y="541336"/>
          <a:ext cx="982087" cy="516188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Sales of the drugs in a particular drug set follow a similar trend</a:t>
          </a:r>
        </a:p>
      </dsp:txBody>
      <dsp:txXfrm rot="-5400000">
        <a:off x="1057632" y="2679178"/>
        <a:ext cx="5113945" cy="886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7" Type="http://schemas.openxmlformats.org/officeDocument/2006/relationships/image" Target="../media/image17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872288" y="9398000"/>
            <a:ext cx="395287" cy="1635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defTabSz="962025">
              <a:spcBef>
                <a:spcPct val="0"/>
              </a:spcBef>
              <a:buClrTx/>
              <a:buFontTx/>
              <a:buNone/>
              <a:defRPr sz="800"/>
            </a:lvl1pPr>
          </a:lstStyle>
          <a:p>
            <a:fld id="{0930B7C4-A07F-45E8-A56F-A23132B9C8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660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8175" y="4562475"/>
            <a:ext cx="5986463" cy="473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6618" tIns="47461" rIns="96618" bIns="474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76275" y="220663"/>
            <a:ext cx="5911850" cy="4092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  <p:sp>
        <p:nvSpPr>
          <p:cNvPr id="2052" name="Rectangle 4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7027863" y="9417050"/>
            <a:ext cx="239712" cy="144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defTabSz="962025">
              <a:spcBef>
                <a:spcPct val="0"/>
              </a:spcBef>
              <a:buClrTx/>
              <a:buFontTx/>
              <a:buNone/>
              <a:defRPr sz="800"/>
            </a:lvl1pPr>
          </a:lstStyle>
          <a:p>
            <a:fld id="{62DCC290-FBB5-460F-B5AA-0FCBA6852F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17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7800" indent="-177800" algn="l" rtl="0" eaLnBrk="0" fontAlgn="base" hangingPunct="0">
      <a:spcBef>
        <a:spcPct val="100000"/>
      </a:spcBef>
      <a:spcAft>
        <a:spcPct val="0"/>
      </a:spcAft>
      <a:buFont typeface="Webdings" pitchFamily="18" charset="2"/>
      <a:buChar char="4"/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342900" indent="-163513" algn="l" rtl="0" eaLnBrk="0" fontAlgn="base" hangingPunct="0">
      <a:lnSpc>
        <a:spcPct val="85000"/>
      </a:lnSpc>
      <a:spcBef>
        <a:spcPct val="45000"/>
      </a:spcBef>
      <a:spcAft>
        <a:spcPct val="0"/>
      </a:spcAft>
      <a:buChar char="–"/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520700" indent="-176213" algn="l" rtl="0" eaLnBrk="0" fontAlgn="base" hangingPunct="0">
      <a:lnSpc>
        <a:spcPct val="85000"/>
      </a:lnSpc>
      <a:spcBef>
        <a:spcPct val="45000"/>
      </a:spcBef>
      <a:spcAft>
        <a:spcPct val="0"/>
      </a:spcAft>
      <a:buFont typeface="Webdings" pitchFamily="18" charset="2"/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685800" indent="-163513" algn="l" rtl="0" eaLnBrk="0" fontAlgn="base" hangingPunct="0">
      <a:lnSpc>
        <a:spcPct val="85000"/>
      </a:lnSpc>
      <a:spcBef>
        <a:spcPct val="45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7863" y="220663"/>
            <a:ext cx="5908675" cy="4092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CC290-FBB5-460F-B5AA-0FCBA6852F29}" type="slidenum">
              <a:rPr lang="en-US" smtClean="0"/>
              <a:pPr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8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94EB07-749A-45D0-ACAE-15FCF62AEB31}" type="slidenum">
              <a:rPr lang="en-US"/>
              <a:pPr/>
              <a:t>9</a:t>
            </a:fld>
            <a:endParaRPr lang="en-US"/>
          </a:p>
        </p:txBody>
      </p:sp>
      <p:sp>
        <p:nvSpPr>
          <p:cNvPr id="1214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7863" y="220663"/>
            <a:ext cx="5908675" cy="4092575"/>
          </a:xfrm>
          <a:ln/>
        </p:spPr>
      </p:sp>
      <p:sp>
        <p:nvSpPr>
          <p:cNvPr id="1214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74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94EB07-749A-45D0-ACAE-15FCF62AEB31}" type="slidenum">
              <a:rPr lang="en-US"/>
              <a:pPr/>
              <a:t>18</a:t>
            </a:fld>
            <a:endParaRPr lang="en-US"/>
          </a:p>
        </p:txBody>
      </p:sp>
      <p:sp>
        <p:nvSpPr>
          <p:cNvPr id="1214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7863" y="220663"/>
            <a:ext cx="5908675" cy="4092575"/>
          </a:xfrm>
          <a:ln/>
        </p:spPr>
      </p:sp>
      <p:sp>
        <p:nvSpPr>
          <p:cNvPr id="1214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76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 Sigma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0" y="3492500"/>
            <a:ext cx="9902825" cy="3382963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1609725" y="1003300"/>
            <a:ext cx="0" cy="1905000"/>
          </a:xfrm>
          <a:prstGeom prst="line">
            <a:avLst/>
          </a:prstGeom>
          <a:noFill/>
          <a:ln w="101600">
            <a:solidFill>
              <a:srgbClr val="0B1F6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1970088" y="1058863"/>
          <a:ext cx="1085850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643" r:id="rId3" imgW="1085714" imgH="1286055" progId="PBrush">
                  <p:embed/>
                </p:oleObj>
              </mc:Choice>
              <mc:Fallback>
                <p:oleObj r:id="rId3" imgW="1085714" imgH="1286055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0088" y="1058863"/>
                        <a:ext cx="1085850" cy="1285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3685041" y="4094163"/>
            <a:ext cx="2509837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Chicago, IL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Bangalore, India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www.mu-sigma.com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1153888" y="5785754"/>
            <a:ext cx="756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2971800" algn="ctr"/>
                <a:tab pos="5943600" algn="r"/>
              </a:tabLst>
            </a:pPr>
            <a:r>
              <a:rPr lang="en-US" sz="1000" b="1" u="sng" dirty="0">
                <a:solidFill>
                  <a:schemeClr val="bg1"/>
                </a:solidFill>
              </a:rPr>
              <a:t>Proprietary Information</a:t>
            </a:r>
            <a:endParaRPr lang="en-US" sz="1000" u="sng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>
              <a:spcBef>
                <a:spcPct val="0"/>
              </a:spcBef>
              <a:buClrTx/>
              <a:buFontTx/>
              <a:buNone/>
              <a:tabLst>
                <a:tab pos="2971800" algn="ctr"/>
                <a:tab pos="5943600" algn="r"/>
              </a:tabLst>
            </a:pPr>
            <a:endParaRPr lang="en-US" sz="1000" u="sng" dirty="0">
              <a:solidFill>
                <a:schemeClr val="bg1"/>
              </a:solidFill>
            </a:endParaRPr>
          </a:p>
        </p:txBody>
      </p:sp>
      <p:sp>
        <p:nvSpPr>
          <p:cNvPr id="5" name="Title Placeholder 13"/>
          <p:cNvSpPr>
            <a:spLocks noGrp="1"/>
          </p:cNvSpPr>
          <p:nvPr>
            <p:ph type="title" hasCustomPrompt="1"/>
          </p:nvPr>
        </p:nvSpPr>
        <p:spPr>
          <a:xfrm>
            <a:off x="1872343" y="2467429"/>
            <a:ext cx="6858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Project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98863" y="5108573"/>
            <a:ext cx="2671762" cy="522288"/>
          </a:xfrm>
        </p:spPr>
        <p:txBody>
          <a:bodyPr anchor="ctr">
            <a:normAutofit/>
          </a:bodyPr>
          <a:lstStyle>
            <a:lvl1pPr algn="ctr">
              <a:buNone/>
              <a:defRPr sz="1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838202" y="6045651"/>
            <a:ext cx="8204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GB" sz="100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"This document and its attachments are confidential.  Any</a:t>
            </a:r>
            <a:r>
              <a:rPr lang="en-US" sz="100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unauthorized copying, disclosure or distribution of the material is strictly forbidden"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000" b="1" dirty="0">
                <a:solidFill>
                  <a:schemeClr val="bg1"/>
                </a:solidFill>
              </a:rPr>
              <a:t>	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873250" y="2971800"/>
            <a:ext cx="6858000" cy="457200"/>
          </a:xfrm>
        </p:spPr>
        <p:txBody>
          <a:bodyPr anchor="ctr"/>
          <a:lstStyle>
            <a:lvl1pPr marL="234950" indent="-1206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i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Meeting Title</a:t>
            </a:r>
          </a:p>
        </p:txBody>
      </p:sp>
      <p:sp>
        <p:nvSpPr>
          <p:cNvPr id="14" name="Rectangle 11"/>
          <p:cNvSpPr>
            <a:spLocks noChangeArrowheads="1"/>
          </p:cNvSpPr>
          <p:nvPr userDrawn="1"/>
        </p:nvSpPr>
        <p:spPr bwMode="auto">
          <a:xfrm>
            <a:off x="0" y="3492500"/>
            <a:ext cx="9902825" cy="3382963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6"/>
          <p:cNvSpPr>
            <a:spLocks noChangeShapeType="1"/>
          </p:cNvSpPr>
          <p:nvPr userDrawn="1"/>
        </p:nvSpPr>
        <p:spPr bwMode="auto">
          <a:xfrm>
            <a:off x="1609725" y="1003300"/>
            <a:ext cx="0" cy="1905000"/>
          </a:xfrm>
          <a:prstGeom prst="line">
            <a:avLst/>
          </a:prstGeom>
          <a:noFill/>
          <a:ln w="101600">
            <a:solidFill>
              <a:srgbClr val="0B1F6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7" name="Object 9"/>
          <p:cNvGraphicFramePr>
            <a:graphicFrameLocks noChangeAspect="1"/>
          </p:cNvGraphicFramePr>
          <p:nvPr userDrawn="1"/>
        </p:nvGraphicFramePr>
        <p:xfrm>
          <a:off x="1970088" y="1058863"/>
          <a:ext cx="1085850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644" r:id="rId5" imgW="1085714" imgH="1286055" progId="PBrush">
                  <p:embed/>
                </p:oleObj>
              </mc:Choice>
              <mc:Fallback>
                <p:oleObj r:id="rId5" imgW="1085714" imgH="1286055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0088" y="1058863"/>
                        <a:ext cx="1085850" cy="1285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2"/>
          <p:cNvSpPr>
            <a:spLocks noChangeArrowheads="1"/>
          </p:cNvSpPr>
          <p:nvPr userDrawn="1"/>
        </p:nvSpPr>
        <p:spPr bwMode="auto">
          <a:xfrm>
            <a:off x="3685041" y="4094163"/>
            <a:ext cx="2509837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Chicago, IL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Bangalore, India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www.mu-sigma.com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Rectangle 13"/>
          <p:cNvSpPr>
            <a:spLocks noChangeArrowheads="1"/>
          </p:cNvSpPr>
          <p:nvPr userDrawn="1"/>
        </p:nvSpPr>
        <p:spPr bwMode="auto">
          <a:xfrm>
            <a:off x="1153888" y="5785754"/>
            <a:ext cx="756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2971800" algn="ctr"/>
                <a:tab pos="5943600" algn="r"/>
              </a:tabLst>
            </a:pPr>
            <a:r>
              <a:rPr lang="en-US" sz="1000" b="1" u="sng" dirty="0">
                <a:solidFill>
                  <a:schemeClr val="bg1"/>
                </a:solidFill>
              </a:rPr>
              <a:t>Proprietary Information</a:t>
            </a:r>
            <a:endParaRPr lang="en-US" sz="1000" u="sng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>
              <a:spcBef>
                <a:spcPct val="0"/>
              </a:spcBef>
              <a:buClrTx/>
              <a:buFontTx/>
              <a:buNone/>
              <a:tabLst>
                <a:tab pos="2971800" algn="ctr"/>
                <a:tab pos="5943600" algn="r"/>
              </a:tabLst>
            </a:pPr>
            <a:endParaRPr lang="en-US" sz="1000" u="sng" dirty="0">
              <a:solidFill>
                <a:schemeClr val="bg1"/>
              </a:solidFill>
            </a:endParaRPr>
          </a:p>
        </p:txBody>
      </p:sp>
      <p:sp>
        <p:nvSpPr>
          <p:cNvPr id="20" name="Rectangle 14"/>
          <p:cNvSpPr>
            <a:spLocks noChangeArrowheads="1"/>
          </p:cNvSpPr>
          <p:nvPr userDrawn="1"/>
        </p:nvSpPr>
        <p:spPr bwMode="auto">
          <a:xfrm>
            <a:off x="838202" y="6045651"/>
            <a:ext cx="8204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GB" sz="100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"This document and its attachments are confidential.  Any</a:t>
            </a:r>
            <a:r>
              <a:rPr lang="en-US" sz="100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unauthorized copying, disclosure or distribution of the material is strictly forbidden"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000" b="1" dirty="0">
                <a:solidFill>
                  <a:schemeClr val="bg1"/>
                </a:solidFill>
              </a:rPr>
              <a:t>	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1" name="TextBox 23"/>
          <p:cNvSpPr txBox="1">
            <a:spLocks noChangeArrowheads="1"/>
          </p:cNvSpPr>
          <p:nvPr userDrawn="1"/>
        </p:nvSpPr>
        <p:spPr bwMode="auto">
          <a:xfrm>
            <a:off x="3241675" y="3556000"/>
            <a:ext cx="3403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</a:rPr>
              <a:t>Do The Math</a:t>
            </a:r>
          </a:p>
        </p:txBody>
      </p:sp>
      <p:cxnSp>
        <p:nvCxnSpPr>
          <p:cNvPr id="22" name="Straight Connector 25"/>
          <p:cNvCxnSpPr>
            <a:cxnSpLocks noChangeShapeType="1"/>
          </p:cNvCxnSpPr>
          <p:nvPr userDrawn="1"/>
        </p:nvCxnSpPr>
        <p:spPr bwMode="auto">
          <a:xfrm flipV="1">
            <a:off x="4157663" y="3951288"/>
            <a:ext cx="1554162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err="1"/>
              <a:t>MuKyun</a:t>
            </a:r>
            <a:r>
              <a:rPr lang="en-US" dirty="0"/>
              <a:t> – What is the Key Takeaway from the Slide?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 userDrawn="1"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936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reeform 8"/>
          <p:cNvSpPr/>
          <p:nvPr/>
        </p:nvSpPr>
        <p:spPr>
          <a:xfrm>
            <a:off x="457200" y="1282761"/>
            <a:ext cx="8985248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54330" y="1379891"/>
            <a:ext cx="1797049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Who is the end consumer?</a:t>
            </a:r>
            <a:endParaRPr lang="en-US" sz="14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457200" y="2351195"/>
            <a:ext cx="8985248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54330" y="2448325"/>
            <a:ext cx="1797049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What is the business question?</a:t>
            </a:r>
            <a:endParaRPr lang="en-US" sz="14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457200" y="3419629"/>
            <a:ext cx="8985248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54330" y="3516759"/>
            <a:ext cx="1797049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l"/>
            <a:r>
              <a:rPr lang="en-US" sz="1400" b="1" dirty="0"/>
              <a:t>What triggered the question?</a:t>
            </a:r>
          </a:p>
        </p:txBody>
      </p:sp>
      <p:sp>
        <p:nvSpPr>
          <p:cNvPr id="24" name="Freeform 23"/>
          <p:cNvSpPr/>
          <p:nvPr/>
        </p:nvSpPr>
        <p:spPr>
          <a:xfrm>
            <a:off x="457200" y="4488063"/>
            <a:ext cx="8985248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54330" y="4585193"/>
            <a:ext cx="1797049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What do you intend to do with the output?</a:t>
            </a:r>
            <a:endParaRPr lang="en-US" sz="14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457200" y="5556497"/>
            <a:ext cx="8985248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54330" y="5653627"/>
            <a:ext cx="1797049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What do you ‘expect’ as the outcomes?</a:t>
            </a:r>
            <a:endParaRPr lang="en-US" sz="14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351379" y="1311212"/>
            <a:ext cx="7078369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who the end consumer of the request would be – in several cases, this may not be the requestor himself/herself</a:t>
            </a:r>
          </a:p>
          <a:p>
            <a:pPr lvl="1"/>
            <a:endParaRPr lang="en-US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351379" y="2379646"/>
            <a:ext cx="7078369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the request in business terms and not the specific data or refresh request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2351379" y="3445029"/>
            <a:ext cx="7078369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the factors that drove the requestor to ask this question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2351379" y="4513463"/>
            <a:ext cx="7078369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the consumption of this request – important to be aware since there will be a limited opportunity for re-work in such short cycles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351379" y="5581897"/>
            <a:ext cx="7078369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the expected ‘takeaways’ from this request – this can be used to validate the output and also define the sniff checks that need to be defined</a:t>
            </a:r>
          </a:p>
        </p:txBody>
      </p:sp>
    </p:spTree>
    <p:extLst>
      <p:ext uri="{BB962C8B-B14F-4D97-AF65-F5344CB8AC3E}">
        <p14:creationId xmlns:p14="http://schemas.microsoft.com/office/powerpoint/2010/main" val="2653357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err="1"/>
              <a:t>QFIRe</a:t>
            </a:r>
            <a:r>
              <a:rPr lang="en-US" dirty="0"/>
              <a:t> – What is the Key Takeaway from the Slide?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 userDrawn="1"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957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 userDrawn="1"/>
        </p:nvSpPr>
        <p:spPr>
          <a:xfrm>
            <a:off x="495300" y="1566331"/>
            <a:ext cx="8641080" cy="762001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182880" rtlCol="0">
            <a:noAutofit/>
          </a:bodyPr>
          <a:lstStyle/>
          <a:p>
            <a:pPr marL="0" indent="0" algn="l">
              <a:buFont typeface="Webdings" pitchFamily="18" charset="2"/>
              <a:buNone/>
            </a:pPr>
            <a:endParaRPr lang="en-US" sz="1400" dirty="0"/>
          </a:p>
        </p:txBody>
      </p:sp>
      <p:sp>
        <p:nvSpPr>
          <p:cNvPr id="33" name="TextBox 32"/>
          <p:cNvSpPr txBox="1"/>
          <p:nvPr userDrawn="1"/>
        </p:nvSpPr>
        <p:spPr>
          <a:xfrm>
            <a:off x="495300" y="2662763"/>
            <a:ext cx="4236720" cy="252306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34" name="TextBox 33"/>
          <p:cNvSpPr txBox="1"/>
          <p:nvPr userDrawn="1"/>
        </p:nvSpPr>
        <p:spPr>
          <a:xfrm>
            <a:off x="495300" y="5524500"/>
            <a:ext cx="8641080" cy="952500"/>
          </a:xfrm>
          <a:prstGeom prst="rect">
            <a:avLst/>
          </a:prstGeom>
          <a:solidFill>
            <a:srgbClr val="CBD3D3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5524500"/>
            <a:ext cx="8622792" cy="952500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Recommendation 1</a:t>
            </a:r>
          </a:p>
          <a:p>
            <a:pPr lvl="1"/>
            <a:r>
              <a:rPr lang="en-US" dirty="0"/>
              <a:t>Sub-recommendation 1</a:t>
            </a:r>
          </a:p>
          <a:p>
            <a:pPr lvl="0"/>
            <a:r>
              <a:rPr lang="en-US" dirty="0"/>
              <a:t>Recommendation 2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" y="2662763"/>
            <a:ext cx="4236720" cy="2523067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Finding 1</a:t>
            </a:r>
          </a:p>
          <a:p>
            <a:pPr lvl="1"/>
            <a:r>
              <a:rPr lang="en-US" dirty="0"/>
              <a:t>Sub-finding 1</a:t>
            </a:r>
          </a:p>
          <a:p>
            <a:pPr lvl="1"/>
            <a:r>
              <a:rPr lang="en-US" dirty="0"/>
              <a:t>Sub-finding 2</a:t>
            </a:r>
          </a:p>
          <a:p>
            <a:pPr lvl="0"/>
            <a:r>
              <a:rPr lang="en-US" dirty="0"/>
              <a:t>Finding 2</a:t>
            </a:r>
          </a:p>
          <a:p>
            <a:pPr lvl="1"/>
            <a:r>
              <a:rPr lang="en-US" dirty="0"/>
              <a:t>Sub-finding 1</a:t>
            </a:r>
          </a:p>
          <a:p>
            <a:pPr lvl="1"/>
            <a:r>
              <a:rPr lang="en-US" dirty="0"/>
              <a:t>Sub-finding 2</a:t>
            </a:r>
          </a:p>
          <a:p>
            <a:pPr lvl="0"/>
            <a:r>
              <a:rPr lang="en-US" dirty="0"/>
              <a:t>Finding 3</a:t>
            </a:r>
          </a:p>
          <a:p>
            <a:pPr lvl="0"/>
            <a:r>
              <a:rPr lang="en-US" dirty="0"/>
              <a:t>Finding 4</a:t>
            </a:r>
          </a:p>
        </p:txBody>
      </p:sp>
      <p:sp>
        <p:nvSpPr>
          <p:cNvPr id="3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566331"/>
            <a:ext cx="8622792" cy="762001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Question</a:t>
            </a:r>
          </a:p>
          <a:p>
            <a:pPr lvl="1"/>
            <a:r>
              <a:rPr lang="en-US" dirty="0"/>
              <a:t>Sub Question</a:t>
            </a:r>
          </a:p>
        </p:txBody>
      </p:sp>
      <p:sp>
        <p:nvSpPr>
          <p:cNvPr id="38" name="Rounded Rectangle 37"/>
          <p:cNvSpPr/>
          <p:nvPr userDrawn="1"/>
        </p:nvSpPr>
        <p:spPr bwMode="auto">
          <a:xfrm>
            <a:off x="590232" y="1308100"/>
            <a:ext cx="1943100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Questions</a:t>
            </a:r>
          </a:p>
        </p:txBody>
      </p:sp>
      <p:sp>
        <p:nvSpPr>
          <p:cNvPr id="39" name="Rounded Rectangle 38"/>
          <p:cNvSpPr/>
          <p:nvPr userDrawn="1"/>
        </p:nvSpPr>
        <p:spPr bwMode="auto">
          <a:xfrm>
            <a:off x="590232" y="2396064"/>
            <a:ext cx="1943100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</a:rPr>
              <a:t>Findings</a:t>
            </a:r>
            <a:endParaRPr lang="en-US" sz="16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0" name="Rounded Rectangle 39"/>
          <p:cNvSpPr/>
          <p:nvPr userDrawn="1"/>
        </p:nvSpPr>
        <p:spPr bwMode="auto">
          <a:xfrm>
            <a:off x="590232" y="5245100"/>
            <a:ext cx="1943100" cy="34290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</a:rPr>
              <a:t>Recommendations</a:t>
            </a:r>
            <a:endParaRPr lang="en-US" sz="16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4894580" y="2662763"/>
            <a:ext cx="4236720" cy="252306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42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4894580" y="2662763"/>
            <a:ext cx="4236720" cy="2523067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Insight 1</a:t>
            </a:r>
          </a:p>
          <a:p>
            <a:pPr lvl="1"/>
            <a:r>
              <a:rPr lang="en-US" dirty="0"/>
              <a:t>Sub-insight</a:t>
            </a:r>
          </a:p>
          <a:p>
            <a:pPr lvl="1"/>
            <a:r>
              <a:rPr lang="en-US" dirty="0"/>
              <a:t>Sub-insight</a:t>
            </a:r>
          </a:p>
          <a:p>
            <a:pPr lvl="0"/>
            <a:r>
              <a:rPr lang="en-US" dirty="0"/>
              <a:t>Insight 2</a:t>
            </a:r>
          </a:p>
          <a:p>
            <a:pPr lvl="0"/>
            <a:r>
              <a:rPr lang="en-US" dirty="0"/>
              <a:t>Insight 3</a:t>
            </a:r>
          </a:p>
          <a:p>
            <a:pPr lvl="0"/>
            <a:r>
              <a:rPr lang="en-US" dirty="0"/>
              <a:t>Insight 4</a:t>
            </a:r>
          </a:p>
        </p:txBody>
      </p:sp>
      <p:sp>
        <p:nvSpPr>
          <p:cNvPr id="43" name="Rounded Rectangle 42"/>
          <p:cNvSpPr/>
          <p:nvPr userDrawn="1"/>
        </p:nvSpPr>
        <p:spPr bwMode="auto">
          <a:xfrm>
            <a:off x="4989512" y="2396064"/>
            <a:ext cx="1943100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2355875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err="1"/>
              <a:t>FIRe</a:t>
            </a:r>
            <a:r>
              <a:rPr lang="en-US" dirty="0"/>
              <a:t> – What is the Key Takeaway from the Slide?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 userDrawn="1"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981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 userDrawn="1"/>
        </p:nvSpPr>
        <p:spPr>
          <a:xfrm>
            <a:off x="495300" y="1646763"/>
            <a:ext cx="4236720" cy="300143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5300" y="5067300"/>
            <a:ext cx="8641080" cy="1384300"/>
          </a:xfrm>
          <a:prstGeom prst="rect">
            <a:avLst/>
          </a:prstGeom>
          <a:solidFill>
            <a:srgbClr val="CBD3D3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5067300"/>
            <a:ext cx="8622792" cy="1384300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Recommendation 1</a:t>
            </a:r>
          </a:p>
          <a:p>
            <a:pPr lvl="1"/>
            <a:r>
              <a:rPr lang="en-US" dirty="0"/>
              <a:t>Sub-recommendation 1</a:t>
            </a:r>
          </a:p>
          <a:p>
            <a:pPr lvl="0"/>
            <a:r>
              <a:rPr lang="en-US" dirty="0"/>
              <a:t>Recommendation 2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" y="1646763"/>
            <a:ext cx="4236720" cy="3001437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Finding 1</a:t>
            </a:r>
          </a:p>
          <a:p>
            <a:pPr lvl="1"/>
            <a:r>
              <a:rPr lang="en-US" dirty="0"/>
              <a:t>Sub-finding 1</a:t>
            </a:r>
          </a:p>
          <a:p>
            <a:pPr lvl="1"/>
            <a:r>
              <a:rPr lang="en-US" dirty="0"/>
              <a:t>Sub-finding 2</a:t>
            </a:r>
          </a:p>
          <a:p>
            <a:pPr lvl="0"/>
            <a:r>
              <a:rPr lang="en-US" dirty="0"/>
              <a:t>Finding 2</a:t>
            </a:r>
          </a:p>
          <a:p>
            <a:pPr lvl="1"/>
            <a:r>
              <a:rPr lang="en-US" dirty="0"/>
              <a:t>Sub-finding 1</a:t>
            </a:r>
          </a:p>
          <a:p>
            <a:pPr lvl="1"/>
            <a:r>
              <a:rPr lang="en-US" dirty="0"/>
              <a:t>Sub-finding 2</a:t>
            </a:r>
          </a:p>
          <a:p>
            <a:pPr lvl="0"/>
            <a:r>
              <a:rPr lang="en-US" dirty="0"/>
              <a:t>Finding 3</a:t>
            </a:r>
          </a:p>
          <a:p>
            <a:pPr lvl="0"/>
            <a:r>
              <a:rPr lang="en-US" dirty="0"/>
              <a:t>Finding 4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590232" y="1380064"/>
            <a:ext cx="1943100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</a:rPr>
              <a:t>Findings</a:t>
            </a:r>
            <a:endParaRPr lang="en-US" sz="16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Rounded Rectangle 20"/>
          <p:cNvSpPr/>
          <p:nvPr userDrawn="1"/>
        </p:nvSpPr>
        <p:spPr bwMode="auto">
          <a:xfrm>
            <a:off x="590232" y="4787900"/>
            <a:ext cx="1943100" cy="34290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</a:rPr>
              <a:t>Recommendations</a:t>
            </a:r>
            <a:endParaRPr lang="en-US" sz="16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894580" y="1646763"/>
            <a:ext cx="4236720" cy="300143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4894580" y="1646763"/>
            <a:ext cx="4236720" cy="3001437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Insight 1</a:t>
            </a:r>
          </a:p>
          <a:p>
            <a:pPr lvl="1"/>
            <a:r>
              <a:rPr lang="en-US" dirty="0"/>
              <a:t>Sub-insight</a:t>
            </a:r>
          </a:p>
          <a:p>
            <a:pPr lvl="1"/>
            <a:r>
              <a:rPr lang="en-US" dirty="0"/>
              <a:t>Sub-insight</a:t>
            </a:r>
          </a:p>
          <a:p>
            <a:pPr lvl="0"/>
            <a:r>
              <a:rPr lang="en-US" dirty="0"/>
              <a:t>Insight 2</a:t>
            </a:r>
          </a:p>
          <a:p>
            <a:pPr lvl="0"/>
            <a:r>
              <a:rPr lang="en-US" dirty="0"/>
              <a:t>Insight 3</a:t>
            </a:r>
          </a:p>
          <a:p>
            <a:pPr lvl="0"/>
            <a:r>
              <a:rPr lang="en-US" dirty="0"/>
              <a:t>Insight 4</a:t>
            </a:r>
          </a:p>
        </p:txBody>
      </p:sp>
      <p:sp>
        <p:nvSpPr>
          <p:cNvPr id="24" name="Rounded Rectangle 23"/>
          <p:cNvSpPr/>
          <p:nvPr userDrawn="1"/>
        </p:nvSpPr>
        <p:spPr bwMode="auto">
          <a:xfrm>
            <a:off x="4989512" y="1380064"/>
            <a:ext cx="1943100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3809781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Problem Statement &amp; Approa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5378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70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90187848"/>
              </p:ext>
            </p:extLst>
          </p:nvPr>
        </p:nvGraphicFramePr>
        <p:xfrm>
          <a:off x="443967" y="1431572"/>
          <a:ext cx="4297680" cy="29118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29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Background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60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5975410"/>
              </p:ext>
            </p:extLst>
          </p:nvPr>
        </p:nvGraphicFramePr>
        <p:xfrm>
          <a:off x="443967" y="4466872"/>
          <a:ext cx="4297680" cy="18577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29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19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816100"/>
            <a:ext cx="4297680" cy="25019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What are the relevant facts that serve as the background for this project?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44500" y="4851400"/>
            <a:ext cx="4297680" cy="14732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key project objectives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24382110"/>
              </p:ext>
            </p:extLst>
          </p:nvPr>
        </p:nvGraphicFramePr>
        <p:xfrm>
          <a:off x="5181067" y="1431572"/>
          <a:ext cx="4297680" cy="48930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29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Approach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72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1816100"/>
            <a:ext cx="4297680" cy="45085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approach used by Mu Sigma in this project.  You can insert text or paste graphics in this box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Right Arrow 1"/>
          <p:cNvSpPr/>
          <p:nvPr userDrawn="1"/>
        </p:nvSpPr>
        <p:spPr bwMode="auto">
          <a:xfrm>
            <a:off x="4829492" y="2895600"/>
            <a:ext cx="274320" cy="18288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1491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Findings and Imp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5378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892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2896122"/>
              </p:ext>
            </p:extLst>
          </p:nvPr>
        </p:nvGraphicFramePr>
        <p:xfrm>
          <a:off x="5181067" y="1431572"/>
          <a:ext cx="4297680" cy="48930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29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Analysis</a:t>
                      </a:r>
                      <a:r>
                        <a:rPr lang="en-US" sz="1400" baseline="0" dirty="0"/>
                        <a:t> Illustrations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72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1816100"/>
            <a:ext cx="4297680" cy="45085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Paste charts/graphics that illustrate key analysis outputs and support the key findings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Right Arrow 1"/>
          <p:cNvSpPr/>
          <p:nvPr userDrawn="1"/>
        </p:nvSpPr>
        <p:spPr bwMode="auto">
          <a:xfrm>
            <a:off x="4829492" y="1981200"/>
            <a:ext cx="274320" cy="13716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88452680"/>
              </p:ext>
            </p:extLst>
          </p:nvPr>
        </p:nvGraphicFramePr>
        <p:xfrm>
          <a:off x="443967" y="1431572"/>
          <a:ext cx="4297680" cy="23784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29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Key Findings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26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48217573"/>
              </p:ext>
            </p:extLst>
          </p:nvPr>
        </p:nvGraphicFramePr>
        <p:xfrm>
          <a:off x="443967" y="3933472"/>
          <a:ext cx="4297680" cy="23911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29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Business Impact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53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816100"/>
            <a:ext cx="4297680" cy="19939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findings/insights obtained from the analysis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44500" y="4318000"/>
            <a:ext cx="4297680" cy="20066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What was the real/projected impact of the project on the business?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Right Arrow 17"/>
          <p:cNvSpPr/>
          <p:nvPr userDrawn="1"/>
        </p:nvSpPr>
        <p:spPr bwMode="auto">
          <a:xfrm rot="10800000">
            <a:off x="4829492" y="4419600"/>
            <a:ext cx="274320" cy="13716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1871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vertic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1130498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726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ounded Rectangle 19"/>
          <p:cNvSpPr/>
          <p:nvPr userDrawn="1"/>
        </p:nvSpPr>
        <p:spPr bwMode="auto">
          <a:xfrm>
            <a:off x="3149600" y="3490815"/>
            <a:ext cx="6035040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Rounded Rectangle 24"/>
          <p:cNvSpPr/>
          <p:nvPr userDrawn="1"/>
        </p:nvSpPr>
        <p:spPr bwMode="auto">
          <a:xfrm>
            <a:off x="3149600" y="2440109"/>
            <a:ext cx="6035040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Pentagon 25"/>
          <p:cNvSpPr/>
          <p:nvPr userDrawn="1"/>
        </p:nvSpPr>
        <p:spPr bwMode="auto">
          <a:xfrm rot="5400000">
            <a:off x="1268730" y="749324"/>
            <a:ext cx="1005840" cy="2286000"/>
          </a:xfrm>
          <a:prstGeom prst="homePlate">
            <a:avLst>
              <a:gd name="adj" fmla="val 2137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Chevron 26"/>
          <p:cNvSpPr/>
          <p:nvPr userDrawn="1"/>
        </p:nvSpPr>
        <p:spPr bwMode="auto">
          <a:xfrm rot="5400000">
            <a:off x="1268730" y="1800876"/>
            <a:ext cx="1005840" cy="2286000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22300" y="1557020"/>
            <a:ext cx="2286000" cy="64008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1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2300" y="2608582"/>
            <a:ext cx="2286000" cy="640080"/>
          </a:xfrm>
        </p:spPr>
        <p:txBody>
          <a:bodyPr anchor="ctr"/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2</a:t>
            </a:r>
          </a:p>
        </p:txBody>
      </p:sp>
      <p:sp>
        <p:nvSpPr>
          <p:cNvPr id="30" name="Rounded Rectangle 29"/>
          <p:cNvSpPr/>
          <p:nvPr userDrawn="1"/>
        </p:nvSpPr>
        <p:spPr bwMode="auto">
          <a:xfrm>
            <a:off x="3149600" y="1389403"/>
            <a:ext cx="6035040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225800" y="1371600"/>
            <a:ext cx="5852160" cy="914400"/>
          </a:xfrm>
        </p:spPr>
        <p:txBody>
          <a:bodyPr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25800" y="2425700"/>
            <a:ext cx="5852160" cy="9144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225800" y="3479800"/>
            <a:ext cx="5852160" cy="9144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Chevron 33"/>
          <p:cNvSpPr/>
          <p:nvPr userDrawn="1"/>
        </p:nvSpPr>
        <p:spPr bwMode="auto">
          <a:xfrm rot="5400000">
            <a:off x="1268730" y="2852428"/>
            <a:ext cx="1005840" cy="2286000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22300" y="3660144"/>
            <a:ext cx="2286000" cy="64008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3</a:t>
            </a:r>
          </a:p>
        </p:txBody>
      </p:sp>
      <p:sp>
        <p:nvSpPr>
          <p:cNvPr id="38" name="Chevron 37"/>
          <p:cNvSpPr/>
          <p:nvPr userDrawn="1"/>
        </p:nvSpPr>
        <p:spPr bwMode="auto">
          <a:xfrm rot="5400000">
            <a:off x="1268730" y="3903980"/>
            <a:ext cx="1005840" cy="2286000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622300" y="4711707"/>
            <a:ext cx="2286000" cy="64008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4</a:t>
            </a:r>
          </a:p>
        </p:txBody>
      </p:sp>
      <p:sp>
        <p:nvSpPr>
          <p:cNvPr id="42" name="Rounded Rectangle 41"/>
          <p:cNvSpPr/>
          <p:nvPr userDrawn="1"/>
        </p:nvSpPr>
        <p:spPr bwMode="auto">
          <a:xfrm>
            <a:off x="3149600" y="4541521"/>
            <a:ext cx="6035040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3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3225800" y="4533900"/>
            <a:ext cx="5852160" cy="9144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4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vertic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3149600" y="4251937"/>
            <a:ext cx="6035040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 userDrawn="1"/>
        </p:nvSpPr>
        <p:spPr bwMode="auto">
          <a:xfrm>
            <a:off x="3149600" y="2811768"/>
            <a:ext cx="6035040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Pentagon 5"/>
          <p:cNvSpPr/>
          <p:nvPr userDrawn="1"/>
        </p:nvSpPr>
        <p:spPr bwMode="auto">
          <a:xfrm rot="5400000">
            <a:off x="1131570" y="868681"/>
            <a:ext cx="1280160" cy="2286000"/>
          </a:xfrm>
          <a:prstGeom prst="homePlate">
            <a:avLst>
              <a:gd name="adj" fmla="val 2137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hevron 6"/>
          <p:cNvSpPr/>
          <p:nvPr userDrawn="1"/>
        </p:nvSpPr>
        <p:spPr bwMode="auto">
          <a:xfrm rot="5400000">
            <a:off x="1131570" y="2308849"/>
            <a:ext cx="1280160" cy="2286000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22300" y="1645917"/>
            <a:ext cx="2286000" cy="64008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1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2300" y="3086085"/>
            <a:ext cx="2286000" cy="64008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2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3149600" y="1371600"/>
            <a:ext cx="6035040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225800" y="1397000"/>
            <a:ext cx="5852160" cy="1188720"/>
          </a:xfrm>
        </p:spPr>
        <p:txBody>
          <a:bodyPr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25800" y="2837168"/>
            <a:ext cx="5852160" cy="118872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225800" y="4277337"/>
            <a:ext cx="5852160" cy="118872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29474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702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hevron 18"/>
          <p:cNvSpPr/>
          <p:nvPr userDrawn="1"/>
        </p:nvSpPr>
        <p:spPr bwMode="auto">
          <a:xfrm rot="5400000">
            <a:off x="1131570" y="3749017"/>
            <a:ext cx="1280160" cy="2286000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22300" y="4526254"/>
            <a:ext cx="2286000" cy="64008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3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horizont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3" name="Pentagon 2"/>
          <p:cNvSpPr/>
          <p:nvPr userDrawn="1"/>
        </p:nvSpPr>
        <p:spPr bwMode="auto">
          <a:xfrm>
            <a:off x="457200" y="1371600"/>
            <a:ext cx="2209800" cy="889000"/>
          </a:xfrm>
          <a:prstGeom prst="homePlate">
            <a:avLst>
              <a:gd name="adj" fmla="val 30189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Chevron 3"/>
          <p:cNvSpPr/>
          <p:nvPr userDrawn="1"/>
        </p:nvSpPr>
        <p:spPr bwMode="auto">
          <a:xfrm>
            <a:off x="2696633" y="1371600"/>
            <a:ext cx="2209800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Chevron 4"/>
          <p:cNvSpPr/>
          <p:nvPr userDrawn="1"/>
        </p:nvSpPr>
        <p:spPr bwMode="auto">
          <a:xfrm>
            <a:off x="4936066" y="1371600"/>
            <a:ext cx="2209800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hevron 5"/>
          <p:cNvSpPr/>
          <p:nvPr userDrawn="1"/>
        </p:nvSpPr>
        <p:spPr bwMode="auto">
          <a:xfrm>
            <a:off x="7175500" y="1371600"/>
            <a:ext cx="2209800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431800" y="2362200"/>
            <a:ext cx="2171700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2451100"/>
            <a:ext cx="2159000" cy="300771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Rounded Rectangle 10"/>
          <p:cNvSpPr/>
          <p:nvPr userDrawn="1"/>
        </p:nvSpPr>
        <p:spPr bwMode="auto">
          <a:xfrm>
            <a:off x="2683933" y="2362200"/>
            <a:ext cx="2171700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96633" y="2451100"/>
            <a:ext cx="2159000" cy="300771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Rounded Rectangle 12"/>
          <p:cNvSpPr/>
          <p:nvPr userDrawn="1"/>
        </p:nvSpPr>
        <p:spPr bwMode="auto">
          <a:xfrm>
            <a:off x="4936066" y="2362200"/>
            <a:ext cx="2171700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48766" y="2451100"/>
            <a:ext cx="2159000" cy="300771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7188200" y="2362200"/>
            <a:ext cx="2171700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200900" y="2451100"/>
            <a:ext cx="2159000" cy="300771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4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27879" y="1409700"/>
            <a:ext cx="1737360" cy="8001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2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84212" y="1409700"/>
            <a:ext cx="1737360" cy="8001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1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415212" y="1409700"/>
            <a:ext cx="1737360" cy="8001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4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5171546" y="1409700"/>
            <a:ext cx="1737360" cy="8001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3</a:t>
            </a:r>
          </a:p>
        </p:txBody>
      </p:sp>
      <p:graphicFrame>
        <p:nvGraphicFramePr>
          <p:cNvPr id="1131522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751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cle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5" name="Circular Arrow 4"/>
          <p:cNvSpPr/>
          <p:nvPr userDrawn="1"/>
        </p:nvSpPr>
        <p:spPr bwMode="auto">
          <a:xfrm>
            <a:off x="3046412" y="1752599"/>
            <a:ext cx="3810000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ircular Arrow 5"/>
          <p:cNvSpPr/>
          <p:nvPr userDrawn="1"/>
        </p:nvSpPr>
        <p:spPr bwMode="auto">
          <a:xfrm rot="5400000">
            <a:off x="3046412" y="1752599"/>
            <a:ext cx="3810000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ircular Arrow 6"/>
          <p:cNvSpPr/>
          <p:nvPr userDrawn="1"/>
        </p:nvSpPr>
        <p:spPr bwMode="auto">
          <a:xfrm rot="10800000">
            <a:off x="3046413" y="1752599"/>
            <a:ext cx="3810000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rgbClr val="D4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Circular Arrow 7"/>
          <p:cNvSpPr/>
          <p:nvPr userDrawn="1"/>
        </p:nvSpPr>
        <p:spPr bwMode="auto">
          <a:xfrm rot="16200000">
            <a:off x="3046413" y="1752599"/>
            <a:ext cx="3810000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rgbClr val="AA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 rot="2700000">
            <a:off x="5077037" y="2523118"/>
            <a:ext cx="1674812" cy="342900"/>
          </a:xfrm>
        </p:spPr>
        <p:txBody>
          <a:bodyPr anchor="ctr"/>
          <a:lstStyle>
            <a:lvl1pPr marL="0" indent="0" algn="ctr">
              <a:buNone/>
              <a:defRPr sz="14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 rot="18900000">
            <a:off x="3150975" y="2523117"/>
            <a:ext cx="1674812" cy="3429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 rot="2700000">
            <a:off x="3150975" y="4428119"/>
            <a:ext cx="1674812" cy="3429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 rot="18900000">
            <a:off x="5077037" y="4449181"/>
            <a:ext cx="1674812" cy="3429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455612" y="1295400"/>
            <a:ext cx="2823210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2" y="1310786"/>
            <a:ext cx="2743200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4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6619240" y="1295400"/>
            <a:ext cx="2823210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631940" y="1310786"/>
            <a:ext cx="2743200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Rounded Rectangle 17"/>
          <p:cNvSpPr/>
          <p:nvPr userDrawn="1"/>
        </p:nvSpPr>
        <p:spPr bwMode="auto">
          <a:xfrm>
            <a:off x="455612" y="4114800"/>
            <a:ext cx="2823210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68312" y="4130186"/>
            <a:ext cx="2743200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6619240" y="4114800"/>
            <a:ext cx="2823210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631940" y="4130186"/>
            <a:ext cx="2743200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32546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775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cle withou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5" name="Circular Arrow 4"/>
          <p:cNvSpPr/>
          <p:nvPr userDrawn="1"/>
        </p:nvSpPr>
        <p:spPr bwMode="auto">
          <a:xfrm>
            <a:off x="3046412" y="1752599"/>
            <a:ext cx="3810000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ircular Arrow 5"/>
          <p:cNvSpPr/>
          <p:nvPr userDrawn="1"/>
        </p:nvSpPr>
        <p:spPr bwMode="auto">
          <a:xfrm rot="5400000">
            <a:off x="3046412" y="1752599"/>
            <a:ext cx="3810000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ircular Arrow 6"/>
          <p:cNvSpPr/>
          <p:nvPr userDrawn="1"/>
        </p:nvSpPr>
        <p:spPr bwMode="auto">
          <a:xfrm rot="10800000">
            <a:off x="3046413" y="1752599"/>
            <a:ext cx="3810000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Circular Arrow 7"/>
          <p:cNvSpPr/>
          <p:nvPr userDrawn="1"/>
        </p:nvSpPr>
        <p:spPr bwMode="auto">
          <a:xfrm rot="16200000">
            <a:off x="3046413" y="1752599"/>
            <a:ext cx="3810000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 rot="2700000">
            <a:off x="5077037" y="2523118"/>
            <a:ext cx="1674812" cy="3429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 rot="18900000">
            <a:off x="3150975" y="2523117"/>
            <a:ext cx="1674812" cy="3429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 rot="2700000">
            <a:off x="3150975" y="4428119"/>
            <a:ext cx="1674812" cy="3429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 rot="18900000">
            <a:off x="5077037" y="4449181"/>
            <a:ext cx="1674812" cy="3429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455612" y="1295400"/>
            <a:ext cx="2823210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2" y="1310786"/>
            <a:ext cx="2743200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4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6619240" y="1295400"/>
            <a:ext cx="2823210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631940" y="1310786"/>
            <a:ext cx="2743200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Rounded Rectangle 17"/>
          <p:cNvSpPr/>
          <p:nvPr userDrawn="1"/>
        </p:nvSpPr>
        <p:spPr bwMode="auto">
          <a:xfrm>
            <a:off x="455612" y="4114800"/>
            <a:ext cx="2823210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68312" y="4130186"/>
            <a:ext cx="2743200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6619240" y="4114800"/>
            <a:ext cx="2823210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631940" y="4130186"/>
            <a:ext cx="2743200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33570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800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>
                <a:srgbClr val="003399"/>
              </a:buClr>
              <a:defRPr/>
            </a:lvl1pPr>
            <a:lvl2pPr>
              <a:buClr>
                <a:srgbClr val="003399"/>
              </a:buClr>
              <a:defRPr/>
            </a:lvl2pPr>
            <a:lvl3pPr>
              <a:buClr>
                <a:srgbClr val="003399"/>
              </a:buClr>
              <a:defRPr/>
            </a:lvl3pPr>
            <a:lvl4pPr>
              <a:buClr>
                <a:srgbClr val="003399"/>
              </a:buClr>
              <a:defRPr/>
            </a:lvl4pPr>
          </a:lstStyle>
          <a:p>
            <a:pPr lvl="0"/>
            <a:r>
              <a:rPr lang="en-US" dirty="0"/>
              <a:t>Supporting Points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aphicFrame>
        <p:nvGraphicFramePr>
          <p:cNvPr id="1118210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438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1827213" y="1295400"/>
            <a:ext cx="6248400" cy="39624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graphicFrame>
        <p:nvGraphicFramePr>
          <p:cNvPr id="1134594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823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2743200"/>
            <a:ext cx="6705600" cy="2971800"/>
          </a:xfrm>
        </p:spPr>
        <p:txBody>
          <a:bodyPr/>
          <a:lstStyle>
            <a:lvl1pPr>
              <a:defRPr/>
            </a:lvl1pPr>
            <a:lvl2pPr marL="452438" lvl="1" indent="-215900">
              <a:defRPr/>
            </a:lvl2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980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00200" y="1219200"/>
            <a:ext cx="6705600" cy="1143000"/>
          </a:xfrm>
        </p:spPr>
        <p:txBody>
          <a:bodyPr tIns="45720" bIns="4572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98020" name="Line 4"/>
          <p:cNvSpPr>
            <a:spLocks noChangeShapeType="1"/>
          </p:cNvSpPr>
          <p:nvPr/>
        </p:nvSpPr>
        <p:spPr bwMode="auto">
          <a:xfrm>
            <a:off x="1422400" y="1905000"/>
            <a:ext cx="0" cy="457200"/>
          </a:xfrm>
          <a:prstGeom prst="line">
            <a:avLst/>
          </a:prstGeom>
          <a:noFill/>
          <a:ln w="76200">
            <a:solidFill>
              <a:srgbClr val="0B1F6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9509760" y="6492240"/>
            <a:ext cx="1875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0"/>
              </a:spcBef>
              <a:buClrTx/>
              <a:buFontTx/>
              <a:buNone/>
            </a:pPr>
            <a:fld id="{2B114154-8EFE-4493-ABC9-427AC67F52E5}" type="slidenum">
              <a:rPr lang="en-US" sz="1200"/>
              <a:pPr algn="r"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lang="en-US" sz="1200" dirty="0"/>
          </a:p>
        </p:txBody>
      </p:sp>
      <p:sp>
        <p:nvSpPr>
          <p:cNvPr id="8" name="Text Box 5"/>
          <p:cNvSpPr txBox="1">
            <a:spLocks noChangeArrowheads="1"/>
          </p:cNvSpPr>
          <p:nvPr userDrawn="1"/>
        </p:nvSpPr>
        <p:spPr bwMode="auto">
          <a:xfrm>
            <a:off x="9509760" y="6492240"/>
            <a:ext cx="1875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0"/>
              </a:spcBef>
              <a:buClrTx/>
              <a:buFontTx/>
              <a:buNone/>
            </a:pPr>
            <a:fld id="{2B114154-8EFE-4493-ABC9-427AC67F52E5}" type="slidenum">
              <a:rPr lang="en-US" sz="1200"/>
              <a:pPr algn="r"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lang="en-US" sz="1200" dirty="0"/>
          </a:p>
        </p:txBody>
      </p:sp>
      <p:graphicFrame>
        <p:nvGraphicFramePr>
          <p:cNvPr id="1119234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462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 userDrawn="1"/>
        </p:nvSpPr>
        <p:spPr>
          <a:xfrm>
            <a:off x="182880" y="6492240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 Sigma Confidential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1120258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486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3" y="1381125"/>
            <a:ext cx="4305300" cy="41910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300"/>
            </a:lvl3pPr>
            <a:lvl4pPr>
              <a:defRPr sz="12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813" y="1381125"/>
            <a:ext cx="4305300" cy="4191000"/>
          </a:xfrm>
        </p:spPr>
        <p:txBody>
          <a:bodyPr/>
          <a:lstStyle>
            <a:lvl1pPr>
              <a:defRPr sz="1600"/>
            </a:lvl1pPr>
            <a:lvl2pPr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300" baseline="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200" dirty="0" smtClean="0">
                <a:solidFill>
                  <a:schemeClr val="tx1"/>
                </a:solidFill>
                <a:latin typeface="+mn-lt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aphicFrame>
        <p:nvGraphicFramePr>
          <p:cNvPr id="1121282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510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371337"/>
            <a:ext cx="4375150" cy="63976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5150" cy="3951288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300"/>
            </a:lvl3pPr>
            <a:lvl4pPr>
              <a:defRPr sz="12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0788" y="1371337"/>
            <a:ext cx="4376737" cy="63976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0788" y="2174875"/>
            <a:ext cx="4376737" cy="3951288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300"/>
            </a:lvl3pPr>
            <a:lvl4pPr>
              <a:defRPr sz="12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8985250" cy="838200"/>
          </a:xfrm>
        </p:spPr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1122306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534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3330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558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Con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5378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54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/>
        </p:nvGraphicFramePr>
        <p:xfrm>
          <a:off x="443967" y="1431572"/>
          <a:ext cx="4297680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Company Facts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 userDrawn="1"/>
        </p:nvGraphicFramePr>
        <p:xfrm>
          <a:off x="443967" y="3933472"/>
          <a:ext cx="4297680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Company Performance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816100"/>
            <a:ext cx="4297680" cy="1816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company in terms of their business presence etc.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44500" y="4318000"/>
            <a:ext cx="4297680" cy="1816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How has the company been performing?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/>
        </p:nvGraphicFramePr>
        <p:xfrm>
          <a:off x="5181067" y="1431572"/>
          <a:ext cx="4297680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Market Situation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 userDrawn="1"/>
        </p:nvGraphicFramePr>
        <p:xfrm>
          <a:off x="5181067" y="3933472"/>
          <a:ext cx="4297680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Key Imperatives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1816100"/>
            <a:ext cx="4297680" cy="1816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state of the market that the company is in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181600" y="4318000"/>
            <a:ext cx="4297680" cy="1816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According to the company, what are the key focus areas or strategies for the near and distant future?</a:t>
            </a:r>
          </a:p>
          <a:p>
            <a:pPr lvl="1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Q Future Sta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MPDNA – What is the Key Takeaway from the Slide?</a:t>
            </a:r>
          </a:p>
        </p:txBody>
      </p:sp>
      <p:pic>
        <p:nvPicPr>
          <p:cNvPr id="3" name="Picture 4" descr="j0188453[1]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6800" y="3556001"/>
            <a:ext cx="2679700" cy="57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Table 3"/>
          <p:cNvGraphicFramePr>
            <a:graphicFrameLocks noGrp="1"/>
          </p:cNvGraphicFramePr>
          <p:nvPr userDrawn="1"/>
        </p:nvGraphicFramePr>
        <p:xfrm>
          <a:off x="443971" y="2155472"/>
          <a:ext cx="2794529" cy="3330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9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Situation – Current</a:t>
                      </a:r>
                      <a:r>
                        <a:rPr lang="en-US" sz="1400" baseline="0" dirty="0"/>
                        <a:t> State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127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2540000"/>
            <a:ext cx="2781300" cy="29337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What are the undisputed facts about the client and project?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/>
        </p:nvGraphicFramePr>
        <p:xfrm>
          <a:off x="6666971" y="2155472"/>
          <a:ext cx="2794529" cy="3330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9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Desired Future State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127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667500" y="2540000"/>
            <a:ext cx="2781300" cy="29337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Where would the client like to be?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Right Arrow 9"/>
          <p:cNvSpPr/>
          <p:nvPr userDrawn="1"/>
        </p:nvSpPr>
        <p:spPr bwMode="auto">
          <a:xfrm>
            <a:off x="3291840" y="3251200"/>
            <a:ext cx="274320" cy="1188720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>
            <a:off x="6339840" y="3251200"/>
            <a:ext cx="274320" cy="1188720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 userDrawn="1"/>
        </p:nvGraphicFramePr>
        <p:xfrm>
          <a:off x="3378200" y="1304572"/>
          <a:ext cx="3149599" cy="183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9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19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Complications – The Gap / Trigger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0366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390900" y="1676400"/>
            <a:ext cx="3124200" cy="14478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Explain the cause of the gap between the current state and desired future state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Right Arrow 14"/>
          <p:cNvSpPr/>
          <p:nvPr userDrawn="1"/>
        </p:nvSpPr>
        <p:spPr bwMode="auto">
          <a:xfrm rot="5400000">
            <a:off x="4815840" y="2730500"/>
            <a:ext cx="274320" cy="118872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ight Arrow 15"/>
          <p:cNvSpPr/>
          <p:nvPr userDrawn="1"/>
        </p:nvSpPr>
        <p:spPr bwMode="auto">
          <a:xfrm rot="5400000">
            <a:off x="4815840" y="3746500"/>
            <a:ext cx="274320" cy="118872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 userDrawn="1"/>
        </p:nvGraphicFramePr>
        <p:xfrm>
          <a:off x="3378200" y="4530372"/>
          <a:ext cx="3149599" cy="183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9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19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Questions – which</a:t>
                      </a:r>
                      <a:r>
                        <a:rPr lang="en-US" sz="1400" baseline="0" dirty="0"/>
                        <a:t> need answers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0366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390900" y="4902200"/>
            <a:ext cx="3124200" cy="14478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What is the one key question that we should answer to get from current to desired future state?</a:t>
            </a:r>
          </a:p>
          <a:p>
            <a:pPr lvl="1"/>
            <a:r>
              <a:rPr lang="en-US" dirty="0"/>
              <a:t>What questions will help me answer the one key question?</a:t>
            </a:r>
          </a:p>
        </p:txBody>
      </p:sp>
      <p:graphicFrame>
        <p:nvGraphicFramePr>
          <p:cNvPr id="1128450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679" r:id="rId4" imgW="971686" imgH="895238" progId="PBrush">
                  <p:embed/>
                </p:oleObj>
              </mc:Choice>
              <mc:Fallback>
                <p:oleObj r:id="rId4" imgW="971686" imgH="895238" progId="PBrush">
                  <p:embed/>
                  <p:pic>
                    <p:nvPicPr>
                      <p:cNvPr id="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6113" y="1381125"/>
            <a:ext cx="8763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Supporting Points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59699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89852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What is the Key Takeaway from the Slide?</a:t>
            </a:r>
          </a:p>
        </p:txBody>
      </p:sp>
      <p:sp>
        <p:nvSpPr>
          <p:cNvPr id="597103" name="Rectangle 111"/>
          <p:cNvSpPr>
            <a:spLocks noChangeArrowheads="1"/>
          </p:cNvSpPr>
          <p:nvPr/>
        </p:nvSpPr>
        <p:spPr bwMode="auto">
          <a:xfrm>
            <a:off x="4437063" y="2957513"/>
            <a:ext cx="9902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20" rIns="45720">
            <a:spAutoFit/>
          </a:bodyPr>
          <a:lstStyle/>
          <a:p>
            <a:endParaRPr lang="en-US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9507496" y="6492240"/>
            <a:ext cx="1875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0"/>
              </a:spcBef>
              <a:buClrTx/>
              <a:buFontTx/>
              <a:buNone/>
            </a:pPr>
            <a:fld id="{2B114154-8EFE-4493-ABC9-427AC67F52E5}" type="slidenum">
              <a:rPr lang="en-US" sz="1200"/>
              <a:pPr algn="r"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82880" y="6492240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 Sigma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2" r:id="rId2"/>
    <p:sldLayoutId id="2147483761" r:id="rId3"/>
    <p:sldLayoutId id="2147483766" r:id="rId4"/>
    <p:sldLayoutId id="2147483763" r:id="rId5"/>
    <p:sldLayoutId id="2147483764" r:id="rId6"/>
    <p:sldLayoutId id="2147483765" r:id="rId7"/>
    <p:sldLayoutId id="2147483768" r:id="rId8"/>
    <p:sldLayoutId id="2147483769" r:id="rId9"/>
    <p:sldLayoutId id="2147483779" r:id="rId10"/>
    <p:sldLayoutId id="2147483780" r:id="rId11"/>
    <p:sldLayoutId id="2147483781" r:id="rId12"/>
    <p:sldLayoutId id="2147483776" r:id="rId13"/>
    <p:sldLayoutId id="2147483777" r:id="rId14"/>
    <p:sldLayoutId id="2147483770" r:id="rId15"/>
    <p:sldLayoutId id="2147483772" r:id="rId16"/>
    <p:sldLayoutId id="2147483771" r:id="rId17"/>
    <p:sldLayoutId id="2147483773" r:id="rId18"/>
    <p:sldLayoutId id="2147483774" r:id="rId19"/>
    <p:sldLayoutId id="2147483775" r:id="rId2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234950" indent="-234950" algn="l" rtl="0" eaLnBrk="1" fontAlgn="base" hangingPunct="1">
        <a:spcBef>
          <a:spcPct val="100000"/>
        </a:spcBef>
        <a:spcAft>
          <a:spcPct val="0"/>
        </a:spcAft>
        <a:buClr>
          <a:srgbClr val="003399"/>
        </a:buClr>
        <a:buFont typeface="Webdings" pitchFamily="18" charset="2"/>
        <a:buChar char="4"/>
        <a:defRPr sz="1600" b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0663" algn="l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itchFamily="34" charset="0"/>
        <a:buChar char="–"/>
        <a:defRPr sz="1400">
          <a:solidFill>
            <a:schemeClr val="tx1"/>
          </a:solidFill>
          <a:latin typeface="+mn-lt"/>
        </a:defRPr>
      </a:lvl2pPr>
      <a:lvl3pPr marL="623888" indent="-160338" algn="l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itchFamily="34" charset="0"/>
        <a:buChar char="»"/>
        <a:defRPr sz="1300" baseline="0">
          <a:solidFill>
            <a:schemeClr val="tx1"/>
          </a:solidFill>
          <a:latin typeface="+mn-lt"/>
        </a:defRPr>
      </a:lvl3pPr>
      <a:lvl4pPr marL="855663" indent="-173038" algn="l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itchFamily="34" charset="0"/>
        <a:buChar char="•"/>
        <a:defRPr sz="1200">
          <a:solidFill>
            <a:schemeClr val="tx1"/>
          </a:solidFill>
          <a:latin typeface="+mn-lt"/>
        </a:defRPr>
      </a:lvl4pPr>
      <a:lvl5pPr marL="1030288" indent="-115888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pitchFamily="34" charset="0"/>
        <a:buChar char="»"/>
        <a:defRPr sz="1200" baseline="0">
          <a:solidFill>
            <a:schemeClr val="tx1"/>
          </a:solidFill>
          <a:latin typeface="+mn-lt"/>
        </a:defRPr>
      </a:lvl5pPr>
      <a:lvl6pPr marL="2974975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6pPr>
      <a:lvl7pPr marL="3432175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7pPr>
      <a:lvl8pPr marL="3889375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8pPr>
      <a:lvl9pPr marL="4346575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27.bin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5" Type="http://schemas.openxmlformats.org/officeDocument/2006/relationships/oleObject" Target="../embeddings/oleObject28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16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Brainer – Sales Forecasting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August 2018</a:t>
            </a:r>
          </a:p>
        </p:txBody>
      </p:sp>
    </p:spTree>
    <p:extLst>
      <p:ext uri="{BB962C8B-B14F-4D97-AF65-F5344CB8AC3E}">
        <p14:creationId xmlns:p14="http://schemas.microsoft.com/office/powerpoint/2010/main" val="4023553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462" y="623889"/>
            <a:ext cx="9164950" cy="668864"/>
          </a:xfrm>
        </p:spPr>
        <p:txBody>
          <a:bodyPr/>
          <a:lstStyle/>
          <a:p>
            <a:r>
              <a:rPr lang="en-US" dirty="0"/>
              <a:t>Upon further exploration, it is found 4 out of 11 promotions significantly affect sales of particular drug sets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C2341CC3-2EB9-4655-97E5-B5115D0620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434134"/>
              </p:ext>
            </p:extLst>
          </p:nvPr>
        </p:nvGraphicFramePr>
        <p:xfrm>
          <a:off x="1505896" y="2057400"/>
          <a:ext cx="6870082" cy="3652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826352" y="2191147"/>
            <a:ext cx="10521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Set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55375" y="5029200"/>
            <a:ext cx="80460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Set 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51158" y="5029200"/>
            <a:ext cx="8278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Set 4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51157" y="2191147"/>
            <a:ext cx="8278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Set 2</a:t>
            </a:r>
          </a:p>
        </p:txBody>
      </p:sp>
    </p:spTree>
    <p:extLst>
      <p:ext uri="{BB962C8B-B14F-4D97-AF65-F5344CB8AC3E}">
        <p14:creationId xmlns:p14="http://schemas.microsoft.com/office/powerpoint/2010/main" val="1467970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7E76E62C-F625-421B-A4C0-8537DAA56D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Clr>
                <a:srgbClr val="006666"/>
              </a:buClr>
            </a:pPr>
            <a:r>
              <a:rPr lang="en-US" dirty="0"/>
              <a:t>Executive Summary</a:t>
            </a:r>
          </a:p>
          <a:p>
            <a:pPr>
              <a:buClr>
                <a:srgbClr val="006666"/>
              </a:buClr>
            </a:pPr>
            <a:r>
              <a:rPr lang="en-US" dirty="0"/>
              <a:t>Problem Breakdown</a:t>
            </a:r>
          </a:p>
          <a:p>
            <a:pPr>
              <a:buClr>
                <a:srgbClr val="006666"/>
              </a:buClr>
            </a:pPr>
            <a:r>
              <a:rPr lang="en-US" dirty="0"/>
              <a:t>EDA &amp; Insights</a:t>
            </a:r>
          </a:p>
          <a:p>
            <a:pPr>
              <a:buClr>
                <a:srgbClr val="006666"/>
              </a:buClr>
            </a:pPr>
            <a:r>
              <a:rPr lang="en-US" dirty="0"/>
              <a:t>Results &amp; Recommendations</a:t>
            </a:r>
          </a:p>
          <a:p>
            <a:pPr>
              <a:buClr>
                <a:srgbClr val="006666"/>
              </a:buClr>
            </a:pPr>
            <a:r>
              <a:rPr lang="en-US" dirty="0"/>
              <a:t>Appendix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1B5228-16AA-46F3-87E4-2F2ACCA791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805556-B912-4074-B37B-78C6A9941A08}"/>
              </a:ext>
            </a:extLst>
          </p:cNvPr>
          <p:cNvSpPr/>
          <p:nvPr/>
        </p:nvSpPr>
        <p:spPr bwMode="auto">
          <a:xfrm>
            <a:off x="1597025" y="4114800"/>
            <a:ext cx="4341812" cy="457200"/>
          </a:xfrm>
          <a:prstGeom prst="roundRect">
            <a:avLst/>
          </a:prstGeom>
          <a:noFill/>
          <a:ln>
            <a:solidFill>
              <a:srgbClr val="016666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352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D0576-2BF6-4F70-8582-9E1B1EEEC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38" y="790643"/>
            <a:ext cx="8985250" cy="501557"/>
          </a:xfrm>
        </p:spPr>
        <p:txBody>
          <a:bodyPr/>
          <a:lstStyle/>
          <a:p>
            <a:r>
              <a:rPr lang="en-US" dirty="0"/>
              <a:t>Using ARIMA model, forecasted sales of </a:t>
            </a:r>
            <a:r>
              <a:rPr lang="en-US" dirty="0" err="1"/>
              <a:t>Divinesin</a:t>
            </a:r>
            <a:r>
              <a:rPr lang="en-US" sz="2400" dirty="0"/>
              <a:t> </a:t>
            </a:r>
            <a:r>
              <a:rPr lang="en-US" dirty="0"/>
              <a:t>is achieved with 84% accuracy in 2018 where promotion 1 is applied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CB18CF-916D-47F2-926D-B30C6E65F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" t="5145"/>
          <a:stretch/>
        </p:blipFill>
        <p:spPr>
          <a:xfrm>
            <a:off x="376238" y="1476531"/>
            <a:ext cx="7848600" cy="3552661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58453D6-AD35-4967-8E56-0A63AE479A79}"/>
              </a:ext>
            </a:extLst>
          </p:cNvPr>
          <p:cNvGrpSpPr/>
          <p:nvPr/>
        </p:nvGrpSpPr>
        <p:grpSpPr>
          <a:xfrm>
            <a:off x="457200" y="5029192"/>
            <a:ext cx="9066212" cy="1588003"/>
            <a:chOff x="457200" y="5444072"/>
            <a:chExt cx="18844542" cy="695916"/>
          </a:xfrm>
        </p:grpSpPr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D2067841-A39C-4D2C-AD1F-343E54221C75}"/>
                </a:ext>
              </a:extLst>
            </p:cNvPr>
            <p:cNvSpPr/>
            <p:nvPr/>
          </p:nvSpPr>
          <p:spPr bwMode="auto">
            <a:xfrm>
              <a:off x="457200" y="5547787"/>
              <a:ext cx="18844542" cy="511423"/>
            </a:xfrm>
            <a:prstGeom prst="rect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tabLst/>
              </a:pPr>
              <a:endParaRPr lang="en-US" sz="1200" b="0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AE4168-CBD0-4C57-8BE1-DCA57D8BA776}"/>
                </a:ext>
              </a:extLst>
            </p:cNvPr>
            <p:cNvSpPr txBox="1"/>
            <p:nvPr/>
          </p:nvSpPr>
          <p:spPr>
            <a:xfrm>
              <a:off x="457200" y="5674659"/>
              <a:ext cx="18676259" cy="4653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28600" indent="-228600" algn="l" eaLnBrk="1" fontAlgn="auto" hangingPunct="1">
                <a:spcBef>
                  <a:spcPts val="600"/>
                </a:spcBef>
                <a:spcAft>
                  <a:spcPts val="0"/>
                </a:spcAft>
                <a:buClr>
                  <a:srgbClr val="003399"/>
                </a:buClr>
                <a:buFont typeface="Webdings" pitchFamily="18" charset="2"/>
                <a:buChar char="4"/>
                <a:defRPr/>
              </a:pPr>
              <a:r>
                <a:rPr lang="en-US" sz="1200" dirty="0"/>
                <a:t>After grouping the drugs into different drug sets, the forecasting model was applied only on one drug from each drug set </a:t>
              </a:r>
            </a:p>
            <a:p>
              <a:pPr marL="228600" indent="-228600" algn="l" eaLnBrk="1" fontAlgn="auto" hangingPunct="1">
                <a:spcBef>
                  <a:spcPts val="600"/>
                </a:spcBef>
                <a:spcAft>
                  <a:spcPts val="0"/>
                </a:spcAft>
                <a:buClr>
                  <a:srgbClr val="003399"/>
                </a:buClr>
                <a:buFont typeface="Webdings" pitchFamily="18" charset="2"/>
                <a:buChar char="4"/>
                <a:defRPr/>
              </a:pPr>
              <a:r>
                <a:rPr lang="en-US" sz="1200" dirty="0"/>
                <a:t>This is done because all the drugs in a drug set have similar trend in sales</a:t>
              </a:r>
              <a:r>
                <a:rPr lang="en-US" sz="1200" kern="0" dirty="0">
                  <a:solidFill>
                    <a:srgbClr val="000000"/>
                  </a:solidFill>
                </a:rPr>
                <a:t>   </a:t>
              </a:r>
            </a:p>
            <a:p>
              <a:pPr marL="228600" lvl="0" indent="-228600" algn="l" eaLnBrk="1" fontAlgn="auto" hangingPunct="1">
                <a:spcBef>
                  <a:spcPts val="600"/>
                </a:spcBef>
                <a:spcAft>
                  <a:spcPts val="0"/>
                </a:spcAft>
                <a:buClr>
                  <a:srgbClr val="003399"/>
                </a:buClr>
                <a:buFont typeface="Webdings" pitchFamily="18" charset="2"/>
                <a:buChar char="4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The forecasted peak happened in the month in which the appropriate promotion was applied</a:t>
              </a:r>
            </a:p>
            <a:p>
              <a:pPr lvl="0" algn="l" eaLnBrk="1" fontAlgn="auto" hangingPunct="1">
                <a:spcBef>
                  <a:spcPts val="600"/>
                </a:spcBef>
                <a:spcAft>
                  <a:spcPts val="0"/>
                </a:spcAft>
                <a:buClr>
                  <a:srgbClr val="003399"/>
                </a:buClr>
                <a:defRPr/>
              </a:pP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13B2A8-FB8E-4543-9513-3DDB16DEC9FD}"/>
                </a:ext>
              </a:extLst>
            </p:cNvPr>
            <p:cNvSpPr/>
            <p:nvPr/>
          </p:nvSpPr>
          <p:spPr bwMode="auto">
            <a:xfrm>
              <a:off x="608011" y="5444072"/>
              <a:ext cx="2221667" cy="178725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R="0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sz="1400" b="1" dirty="0">
                  <a:solidFill>
                    <a:schemeClr val="bg1"/>
                  </a:solidFill>
                </a:rPr>
                <a:t>Note:</a:t>
              </a:r>
              <a:endParaRPr lang="en-US" sz="1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7366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D0576-2BF6-4F70-8582-9E1B1EEEC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38" y="784318"/>
            <a:ext cx="8985250" cy="501557"/>
          </a:xfrm>
        </p:spPr>
        <p:txBody>
          <a:bodyPr/>
          <a:lstStyle/>
          <a:p>
            <a:r>
              <a:rPr lang="en-US" dirty="0"/>
              <a:t>Using ARIMA model, forecasted sales of </a:t>
            </a:r>
            <a:r>
              <a:rPr lang="en-US" dirty="0" err="1"/>
              <a:t>Halocadren</a:t>
            </a:r>
            <a:r>
              <a:rPr lang="en-US" sz="2400" dirty="0"/>
              <a:t> </a:t>
            </a:r>
            <a:r>
              <a:rPr lang="en-US" dirty="0"/>
              <a:t>is achieved with 84% accuracy in 2018 where promotion 4 is applied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EFA6A3-68A4-4C8D-9772-66D7C094409C}"/>
              </a:ext>
            </a:extLst>
          </p:cNvPr>
          <p:cNvGrpSpPr/>
          <p:nvPr/>
        </p:nvGrpSpPr>
        <p:grpSpPr>
          <a:xfrm>
            <a:off x="457200" y="4952998"/>
            <a:ext cx="9066212" cy="1664195"/>
            <a:chOff x="457200" y="5410682"/>
            <a:chExt cx="18844542" cy="729306"/>
          </a:xfrm>
        </p:grpSpPr>
        <p:sp>
          <p:nvSpPr>
            <p:cNvPr id="7" name="Rounded Rectangle 16">
              <a:extLst>
                <a:ext uri="{FF2B5EF4-FFF2-40B4-BE49-F238E27FC236}">
                  <a16:creationId xmlns:a16="http://schemas.microsoft.com/office/drawing/2014/main" id="{D617A6CF-A68B-45C9-A6AA-314934E59F61}"/>
                </a:ext>
              </a:extLst>
            </p:cNvPr>
            <p:cNvSpPr/>
            <p:nvPr/>
          </p:nvSpPr>
          <p:spPr bwMode="auto">
            <a:xfrm>
              <a:off x="457200" y="5547787"/>
              <a:ext cx="18844542" cy="511423"/>
            </a:xfrm>
            <a:prstGeom prst="rect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tabLst/>
              </a:pPr>
              <a:endParaRPr lang="en-US" sz="1200" b="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F68C90-5588-4351-B0F6-D4F7D93AEB57}"/>
                </a:ext>
              </a:extLst>
            </p:cNvPr>
            <p:cNvSpPr txBox="1"/>
            <p:nvPr/>
          </p:nvSpPr>
          <p:spPr>
            <a:xfrm>
              <a:off x="457200" y="5674659"/>
              <a:ext cx="18676259" cy="4653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28600" indent="-228600" algn="l" eaLnBrk="1" fontAlgn="auto" hangingPunct="1">
                <a:spcBef>
                  <a:spcPts val="600"/>
                </a:spcBef>
                <a:spcAft>
                  <a:spcPts val="0"/>
                </a:spcAft>
                <a:buClr>
                  <a:srgbClr val="003399"/>
                </a:buClr>
                <a:buFont typeface="Webdings" pitchFamily="18" charset="2"/>
                <a:buChar char="4"/>
                <a:defRPr/>
              </a:pPr>
              <a:r>
                <a:rPr lang="en-US" sz="1200" dirty="0"/>
                <a:t>After grouping the drugs into different drug sets, the forecasting model was applied only on one drug from each drug set </a:t>
              </a:r>
            </a:p>
            <a:p>
              <a:pPr marL="228600" indent="-228600" algn="l" eaLnBrk="1" fontAlgn="auto" hangingPunct="1">
                <a:spcBef>
                  <a:spcPts val="600"/>
                </a:spcBef>
                <a:spcAft>
                  <a:spcPts val="0"/>
                </a:spcAft>
                <a:buClr>
                  <a:srgbClr val="003399"/>
                </a:buClr>
                <a:buFont typeface="Webdings" pitchFamily="18" charset="2"/>
                <a:buChar char="4"/>
                <a:defRPr/>
              </a:pPr>
              <a:r>
                <a:rPr lang="en-US" sz="1200" dirty="0"/>
                <a:t>This is done because all the drugs in a drug set have similar trend in sales</a:t>
              </a:r>
              <a:r>
                <a:rPr lang="en-US" sz="1200" kern="0" dirty="0">
                  <a:solidFill>
                    <a:srgbClr val="000000"/>
                  </a:solidFill>
                </a:rPr>
                <a:t>   </a:t>
              </a:r>
            </a:p>
            <a:p>
              <a:pPr marL="228600" lvl="0" indent="-228600" algn="l" eaLnBrk="1" fontAlgn="auto" hangingPunct="1">
                <a:spcBef>
                  <a:spcPts val="600"/>
                </a:spcBef>
                <a:spcAft>
                  <a:spcPts val="0"/>
                </a:spcAft>
                <a:buClr>
                  <a:srgbClr val="003399"/>
                </a:buClr>
                <a:buFont typeface="Webdings" pitchFamily="18" charset="2"/>
                <a:buChar char="4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The forecasted peak happened in the month in which the appropriate promotion was applied</a:t>
              </a:r>
            </a:p>
            <a:p>
              <a:pPr lvl="0" algn="l" eaLnBrk="1" fontAlgn="auto" hangingPunct="1">
                <a:spcBef>
                  <a:spcPts val="600"/>
                </a:spcBef>
                <a:spcAft>
                  <a:spcPts val="0"/>
                </a:spcAft>
                <a:buClr>
                  <a:srgbClr val="003399"/>
                </a:buClr>
                <a:defRPr/>
              </a:pP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41254E-52F1-41A2-83B7-0C2FCDF0E0A2}"/>
                </a:ext>
              </a:extLst>
            </p:cNvPr>
            <p:cNvSpPr/>
            <p:nvPr/>
          </p:nvSpPr>
          <p:spPr bwMode="auto">
            <a:xfrm>
              <a:off x="608011" y="5410682"/>
              <a:ext cx="2221667" cy="212115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R="0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sz="1400" b="1" dirty="0">
                  <a:solidFill>
                    <a:schemeClr val="bg1"/>
                  </a:solidFill>
                </a:rPr>
                <a:t>Note:</a:t>
              </a:r>
              <a:endParaRPr lang="en-US" sz="1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8F7E4-FF54-433A-834A-8CB018B73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C283B2F2-7DE2-45EA-883D-2271FDA06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t="5228"/>
          <a:stretch/>
        </p:blipFill>
        <p:spPr bwMode="auto">
          <a:xfrm>
            <a:off x="379412" y="1366223"/>
            <a:ext cx="7924800" cy="3701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5E8A6A0-B5A0-449B-A233-00AF3958FAEF}"/>
              </a:ext>
            </a:extLst>
          </p:cNvPr>
          <p:cNvGrpSpPr/>
          <p:nvPr/>
        </p:nvGrpSpPr>
        <p:grpSpPr>
          <a:xfrm>
            <a:off x="457200" y="5029192"/>
            <a:ext cx="9066212" cy="1588003"/>
            <a:chOff x="457200" y="5444072"/>
            <a:chExt cx="18844542" cy="695916"/>
          </a:xfrm>
        </p:grpSpPr>
        <p:sp>
          <p:nvSpPr>
            <p:cNvPr id="12" name="Rounded Rectangle 16">
              <a:extLst>
                <a:ext uri="{FF2B5EF4-FFF2-40B4-BE49-F238E27FC236}">
                  <a16:creationId xmlns:a16="http://schemas.microsoft.com/office/drawing/2014/main" id="{476C3CCB-FAB8-4106-8510-63264B38DF4E}"/>
                </a:ext>
              </a:extLst>
            </p:cNvPr>
            <p:cNvSpPr/>
            <p:nvPr/>
          </p:nvSpPr>
          <p:spPr bwMode="auto">
            <a:xfrm>
              <a:off x="457200" y="5547787"/>
              <a:ext cx="18844542" cy="511423"/>
            </a:xfrm>
            <a:prstGeom prst="rect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tabLst/>
              </a:pPr>
              <a:endParaRPr lang="en-US" sz="1200" b="0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651715-2E22-4FBB-93B7-5CA951A5BC3B}"/>
                </a:ext>
              </a:extLst>
            </p:cNvPr>
            <p:cNvSpPr txBox="1"/>
            <p:nvPr/>
          </p:nvSpPr>
          <p:spPr>
            <a:xfrm>
              <a:off x="457200" y="5674659"/>
              <a:ext cx="18676259" cy="4653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28600" indent="-228600" algn="l" eaLnBrk="1" fontAlgn="auto" hangingPunct="1">
                <a:spcBef>
                  <a:spcPts val="600"/>
                </a:spcBef>
                <a:spcAft>
                  <a:spcPts val="0"/>
                </a:spcAft>
                <a:buClr>
                  <a:srgbClr val="003399"/>
                </a:buClr>
                <a:buFont typeface="Webdings" pitchFamily="18" charset="2"/>
                <a:buChar char="4"/>
                <a:defRPr/>
              </a:pPr>
              <a:r>
                <a:rPr lang="en-US" sz="1200" dirty="0"/>
                <a:t>After grouping the drugs into different drug sets, the forecasting model was applied only on one drug from each drug set </a:t>
              </a:r>
            </a:p>
            <a:p>
              <a:pPr marL="228600" indent="-228600" algn="l" eaLnBrk="1" fontAlgn="auto" hangingPunct="1">
                <a:spcBef>
                  <a:spcPts val="600"/>
                </a:spcBef>
                <a:spcAft>
                  <a:spcPts val="0"/>
                </a:spcAft>
                <a:buClr>
                  <a:srgbClr val="003399"/>
                </a:buClr>
                <a:buFont typeface="Webdings" pitchFamily="18" charset="2"/>
                <a:buChar char="4"/>
                <a:defRPr/>
              </a:pPr>
              <a:r>
                <a:rPr lang="en-US" sz="1200" dirty="0"/>
                <a:t>This is done because all the drugs in a drug set have similar trend in sales</a:t>
              </a:r>
              <a:r>
                <a:rPr lang="en-US" sz="1200" kern="0" dirty="0">
                  <a:solidFill>
                    <a:srgbClr val="000000"/>
                  </a:solidFill>
                </a:rPr>
                <a:t>   </a:t>
              </a:r>
            </a:p>
            <a:p>
              <a:pPr marL="228600" lvl="0" indent="-228600" algn="l" eaLnBrk="1" fontAlgn="auto" hangingPunct="1">
                <a:spcBef>
                  <a:spcPts val="600"/>
                </a:spcBef>
                <a:spcAft>
                  <a:spcPts val="0"/>
                </a:spcAft>
                <a:buClr>
                  <a:srgbClr val="003399"/>
                </a:buClr>
                <a:buFont typeface="Webdings" pitchFamily="18" charset="2"/>
                <a:buChar char="4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The forecasted peak happened in the month in which the appropriate promotion was applied</a:t>
              </a:r>
            </a:p>
            <a:p>
              <a:pPr lvl="0" algn="l" eaLnBrk="1" fontAlgn="auto" hangingPunct="1">
                <a:spcBef>
                  <a:spcPts val="600"/>
                </a:spcBef>
                <a:spcAft>
                  <a:spcPts val="0"/>
                </a:spcAft>
                <a:buClr>
                  <a:srgbClr val="003399"/>
                </a:buClr>
                <a:defRPr/>
              </a:pP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D20B90-B8A5-4CCD-95B7-03E1920A0746}"/>
                </a:ext>
              </a:extLst>
            </p:cNvPr>
            <p:cNvSpPr/>
            <p:nvPr/>
          </p:nvSpPr>
          <p:spPr bwMode="auto">
            <a:xfrm>
              <a:off x="608011" y="5444072"/>
              <a:ext cx="2221667" cy="178725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R="0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sz="1400" b="1" dirty="0">
                  <a:solidFill>
                    <a:schemeClr val="bg1"/>
                  </a:solidFill>
                </a:rPr>
                <a:t>Note:</a:t>
              </a:r>
              <a:endParaRPr lang="en-US" sz="1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2908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01AD3-FBE3-49BD-A33B-660D67B86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985250" cy="609600"/>
          </a:xfrm>
        </p:spPr>
        <p:txBody>
          <a:bodyPr/>
          <a:lstStyle/>
          <a:p>
            <a:r>
              <a:rPr lang="en-US" dirty="0"/>
              <a:t>What can be improved?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BBC57-3C9F-40F1-97BB-C119A6BFB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Brainer’s Operations team should focus on the promotions pertaining to a particular drug set</a:t>
            </a:r>
          </a:p>
          <a:p>
            <a:r>
              <a:rPr lang="en-US" dirty="0"/>
              <a:t>Using single promotion can have higher impact on the drugs’ sales rather than group of promotions</a:t>
            </a:r>
          </a:p>
          <a:p>
            <a:r>
              <a:rPr lang="en-US" dirty="0"/>
              <a:t>More focus should be given on the promotions which have room for improvement</a:t>
            </a:r>
          </a:p>
          <a:p>
            <a:r>
              <a:rPr lang="en-US" dirty="0"/>
              <a:t>Applying the right promotions to drug sets 1 &amp; 2 will give an increase sales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57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7E76E62C-F625-421B-A4C0-8537DAA56D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Clr>
                <a:srgbClr val="006666"/>
              </a:buClr>
            </a:pPr>
            <a:r>
              <a:rPr lang="en-US" dirty="0"/>
              <a:t>Executive Summary</a:t>
            </a:r>
          </a:p>
          <a:p>
            <a:pPr>
              <a:buClr>
                <a:srgbClr val="006666"/>
              </a:buClr>
            </a:pPr>
            <a:r>
              <a:rPr lang="en-US" dirty="0"/>
              <a:t>Problem Breakdown</a:t>
            </a:r>
          </a:p>
          <a:p>
            <a:pPr>
              <a:buClr>
                <a:srgbClr val="006666"/>
              </a:buClr>
            </a:pPr>
            <a:r>
              <a:rPr lang="en-US" dirty="0"/>
              <a:t>EDA &amp; Insights</a:t>
            </a:r>
          </a:p>
          <a:p>
            <a:pPr>
              <a:buClr>
                <a:srgbClr val="006666"/>
              </a:buClr>
            </a:pPr>
            <a:r>
              <a:rPr lang="en-US" dirty="0"/>
              <a:t>Results &amp; Recommendations</a:t>
            </a:r>
          </a:p>
          <a:p>
            <a:pPr>
              <a:buClr>
                <a:srgbClr val="006666"/>
              </a:buClr>
            </a:pPr>
            <a:r>
              <a:rPr lang="en-US" dirty="0"/>
              <a:t>Appendix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1B5228-16AA-46F3-87E4-2F2ACCA791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805556-B912-4074-B37B-78C6A9941A08}"/>
              </a:ext>
            </a:extLst>
          </p:cNvPr>
          <p:cNvSpPr/>
          <p:nvPr/>
        </p:nvSpPr>
        <p:spPr bwMode="auto">
          <a:xfrm>
            <a:off x="1597025" y="4572000"/>
            <a:ext cx="4341812" cy="457200"/>
          </a:xfrm>
          <a:prstGeom prst="roundRect">
            <a:avLst/>
          </a:prstGeom>
          <a:noFill/>
          <a:ln>
            <a:solidFill>
              <a:srgbClr val="016666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085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797A0-179E-4BDA-94DD-C837EB291C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830751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D0576-2BF6-4F70-8582-9E1B1EEEC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381000"/>
            <a:ext cx="8985250" cy="595312"/>
          </a:xfrm>
        </p:spPr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4D422C-8306-4659-AE76-B9A219D6C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1124"/>
            <a:ext cx="8763000" cy="4867275"/>
          </a:xfrm>
        </p:spPr>
        <p:txBody>
          <a:bodyPr/>
          <a:lstStyle/>
          <a:p>
            <a:r>
              <a:rPr lang="en-US" dirty="0"/>
              <a:t>Account Structure 	-</a:t>
            </a:r>
          </a:p>
          <a:p>
            <a:r>
              <a:rPr lang="en-US" dirty="0"/>
              <a:t>Client Context		-</a:t>
            </a:r>
          </a:p>
          <a:p>
            <a:r>
              <a:rPr lang="en-US" dirty="0"/>
              <a:t>Vertical Write-up		-</a:t>
            </a:r>
          </a:p>
          <a:p>
            <a:r>
              <a:rPr lang="en-US" dirty="0"/>
              <a:t>Empathy Map		-</a:t>
            </a:r>
          </a:p>
          <a:p>
            <a:r>
              <a:rPr lang="en-US" dirty="0"/>
              <a:t>EDA brick		-</a:t>
            </a:r>
          </a:p>
          <a:p>
            <a:r>
              <a:rPr lang="en-US" dirty="0"/>
              <a:t>Dashboard 		-</a:t>
            </a:r>
          </a:p>
          <a:p>
            <a:r>
              <a:rPr lang="en-US" dirty="0"/>
              <a:t>Hypothesis testing	-</a:t>
            </a:r>
          </a:p>
          <a:p>
            <a:r>
              <a:rPr lang="en-US" dirty="0"/>
              <a:t>Forecasting 		-</a:t>
            </a:r>
          </a:p>
          <a:p>
            <a:endParaRPr lang="en-US" dirty="0"/>
          </a:p>
        </p:txBody>
      </p:sp>
      <p:graphicFrame>
        <p:nvGraphicFramePr>
          <p:cNvPr id="3" name="Object 2">
            <a:hlinkClick r:id="" action="ppaction://ole?verb=0"/>
            <a:extLst>
              <a:ext uri="{FF2B5EF4-FFF2-40B4-BE49-F238E27FC236}">
                <a16:creationId xmlns:a16="http://schemas.microsoft.com/office/drawing/2014/main" id="{6190BB80-7BA6-4603-8E44-F08D70D81D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5625044"/>
              </p:ext>
            </p:extLst>
          </p:nvPr>
        </p:nvGraphicFramePr>
        <p:xfrm>
          <a:off x="3579812" y="1143000"/>
          <a:ext cx="10668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513" name="Presentation" showAsIcon="1" r:id="rId3" imgW="914400" imgH="771480" progId="PowerPoint.Show.12">
                  <p:embed/>
                </p:oleObj>
              </mc:Choice>
              <mc:Fallback>
                <p:oleObj name="Presentation" showAsIcon="1" r:id="rId3" imgW="914400" imgH="7714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79812" y="1143000"/>
                        <a:ext cx="10668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hlinkClick r:id="" action="ppaction://ole?verb=0"/>
            <a:extLst>
              <a:ext uri="{FF2B5EF4-FFF2-40B4-BE49-F238E27FC236}">
                <a16:creationId xmlns:a16="http://schemas.microsoft.com/office/drawing/2014/main" id="{B32246C1-D63D-44FF-B1A1-73A1D96818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097519"/>
              </p:ext>
            </p:extLst>
          </p:nvPr>
        </p:nvGraphicFramePr>
        <p:xfrm>
          <a:off x="3595542" y="169545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514" name="Presentation" showAsIcon="1" r:id="rId5" imgW="914400" imgH="771480" progId="PowerPoint.Show.12">
                  <p:embed/>
                </p:oleObj>
              </mc:Choice>
              <mc:Fallback>
                <p:oleObj name="Presentation" showAsIcon="1" r:id="rId5" imgW="914400" imgH="7714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95542" y="169545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016BEF3-790B-4549-AB9E-C5A86D98ED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975982"/>
              </p:ext>
            </p:extLst>
          </p:nvPr>
        </p:nvGraphicFramePr>
        <p:xfrm>
          <a:off x="3595542" y="223383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515" name="Document" showAsIcon="1" r:id="rId7" imgW="914400" imgH="771480" progId="Word.Document.12">
                  <p:embed/>
                </p:oleObj>
              </mc:Choice>
              <mc:Fallback>
                <p:oleObj name="Document" showAsIcon="1" r:id="rId7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95542" y="223383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D333F06-D560-49F0-918E-10E27D07F0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1646309"/>
              </p:ext>
            </p:extLst>
          </p:nvPr>
        </p:nvGraphicFramePr>
        <p:xfrm>
          <a:off x="3579812" y="331729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516" name="Packager Shell Object" showAsIcon="1" r:id="rId9" imgW="914400" imgH="771480" progId="Package">
                  <p:embed/>
                </p:oleObj>
              </mc:Choice>
              <mc:Fallback>
                <p:oleObj name="Packager Shell Object" showAsIcon="1" r:id="rId9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79812" y="331729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2CD2674-91DF-4EBD-8401-B425B1F0DE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7856096"/>
              </p:ext>
            </p:extLst>
          </p:nvPr>
        </p:nvGraphicFramePr>
        <p:xfrm>
          <a:off x="3579812" y="417195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517" name="Worksheet" showAsIcon="1" r:id="rId11" imgW="914400" imgH="771480" progId="Excel.Sheet.12">
                  <p:embed/>
                </p:oleObj>
              </mc:Choice>
              <mc:Fallback>
                <p:oleObj name="Worksheet" showAsIcon="1" r:id="rId11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79812" y="417195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hlinkClick r:id="" action="ppaction://ole?verb=0"/>
            <a:extLst>
              <a:ext uri="{FF2B5EF4-FFF2-40B4-BE49-F238E27FC236}">
                <a16:creationId xmlns:a16="http://schemas.microsoft.com/office/drawing/2014/main" id="{7A5F7224-0EED-4C8D-9DAA-9FD1D325D2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107199"/>
              </p:ext>
            </p:extLst>
          </p:nvPr>
        </p:nvGraphicFramePr>
        <p:xfrm>
          <a:off x="3579812" y="274417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518" name="Presentation" showAsIcon="1" r:id="rId13" imgW="914400" imgH="771480" progId="PowerPoint.Show.12">
                  <p:embed/>
                </p:oleObj>
              </mc:Choice>
              <mc:Fallback>
                <p:oleObj name="Presentation" showAsIcon="1" r:id="rId13" imgW="914400" imgH="7714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579812" y="274417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1111FA5-AB65-4AAF-970F-47690BBF0E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8915106"/>
              </p:ext>
            </p:extLst>
          </p:nvPr>
        </p:nvGraphicFramePr>
        <p:xfrm>
          <a:off x="3595542" y="482441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519" name="Packager Shell Object" showAsIcon="1" r:id="rId15" imgW="914400" imgH="771480" progId="Package">
                  <p:embed/>
                </p:oleObj>
              </mc:Choice>
              <mc:Fallback>
                <p:oleObj name="Packager Shell Object" showAsIcon="1" r:id="rId15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595542" y="482441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2918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Object 3"/>
          <p:cNvSpPr txBox="1">
            <a:spLocks noChangeArrowheads="1"/>
          </p:cNvSpPr>
          <p:nvPr/>
        </p:nvSpPr>
        <p:spPr bwMode="auto">
          <a:xfrm>
            <a:off x="531812" y="2261306"/>
            <a:ext cx="2362200" cy="2805801"/>
          </a:xfrm>
          <a:prstGeom prst="rect">
            <a:avLst/>
          </a:prstGeom>
          <a:solidFill>
            <a:srgbClr val="CB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0"/>
              </a:spcBef>
              <a:buClr>
                <a:srgbClr val="003399"/>
              </a:buClr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40000"/>
              </a:spcBef>
              <a:buClr>
                <a:srgbClr val="003399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40000"/>
              </a:spcBef>
              <a:buClr>
                <a:srgbClr val="003399"/>
              </a:buClr>
              <a:buFont typeface="Arial" panose="020B0604020202020204" pitchFamily="34" charset="0"/>
              <a:buChar char="»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4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39252" indent="-139252" algn="l" eaLnBrk="1" hangingPunct="1">
              <a:spcBef>
                <a:spcPct val="0"/>
              </a:spcBef>
              <a:buClr>
                <a:srgbClr val="0B1F65"/>
              </a:buClr>
            </a:pPr>
            <a:r>
              <a:rPr lang="en-US" altLang="en-US" sz="1137" dirty="0"/>
              <a:t>The Operations team of Brainer monitors the performance of sales of drugs and their market share</a:t>
            </a:r>
          </a:p>
          <a:p>
            <a:pPr marL="139252" indent="-139252" algn="l" eaLnBrk="1" hangingPunct="1">
              <a:spcBef>
                <a:spcPct val="0"/>
              </a:spcBef>
              <a:buClr>
                <a:srgbClr val="0B1F65"/>
              </a:buClr>
            </a:pPr>
            <a:r>
              <a:rPr lang="en-US" altLang="en-US" sz="1137" dirty="0"/>
              <a:t>The team currently forecast sales based on individuals’ experience and historic trends which give an approximation of the sales</a:t>
            </a:r>
          </a:p>
          <a:p>
            <a:pPr marL="139252" indent="-139252" algn="l" eaLnBrk="1" hangingPunct="1">
              <a:spcBef>
                <a:spcPct val="0"/>
              </a:spcBef>
              <a:buClr>
                <a:srgbClr val="0B1F65"/>
              </a:buClr>
            </a:pPr>
            <a:r>
              <a:rPr lang="en-US" altLang="en-US" sz="1137" dirty="0"/>
              <a:t>The team wants to identify the factors influencing the sales of the drugs using a data driven approach</a:t>
            </a:r>
          </a:p>
        </p:txBody>
      </p:sp>
      <p:sp>
        <p:nvSpPr>
          <p:cNvPr id="26627" name="Object 2"/>
          <p:cNvSpPr txBox="1">
            <a:spLocks noChangeArrowheads="1"/>
          </p:cNvSpPr>
          <p:nvPr/>
        </p:nvSpPr>
        <p:spPr bwMode="auto">
          <a:xfrm>
            <a:off x="531812" y="1981500"/>
            <a:ext cx="2362200" cy="279806"/>
          </a:xfrm>
          <a:prstGeom prst="rect">
            <a:avLst/>
          </a:prstGeom>
          <a:solidFill>
            <a:srgbClr val="00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100000"/>
              </a:spcBef>
              <a:buClr>
                <a:srgbClr val="003399"/>
              </a:buClr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40000"/>
              </a:spcBef>
              <a:buClr>
                <a:srgbClr val="003399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40000"/>
              </a:spcBef>
              <a:buClr>
                <a:srgbClr val="003399"/>
              </a:buClr>
              <a:buFont typeface="Arial" panose="020B0604020202020204" pitchFamily="34" charset="0"/>
              <a:buChar char="»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4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B1F65"/>
              </a:buClr>
              <a:buFontTx/>
              <a:buNone/>
            </a:pPr>
            <a:r>
              <a:rPr lang="en-US" altLang="en-US" sz="1137" b="1" dirty="0">
                <a:solidFill>
                  <a:srgbClr val="FFFFFF"/>
                </a:solidFill>
              </a:rPr>
              <a:t>Current State</a:t>
            </a:r>
            <a:endParaRPr lang="en-US" altLang="en-US" sz="1137" b="1" dirty="0">
              <a:latin typeface="Calibri" panose="020F0502020204030204" pitchFamily="34" charset="0"/>
            </a:endParaRPr>
          </a:p>
        </p:txBody>
      </p:sp>
      <p:sp>
        <p:nvSpPr>
          <p:cNvPr id="26628" name="Object 3"/>
          <p:cNvSpPr txBox="1">
            <a:spLocks noChangeArrowheads="1"/>
          </p:cNvSpPr>
          <p:nvPr/>
        </p:nvSpPr>
        <p:spPr bwMode="auto">
          <a:xfrm>
            <a:off x="6832742" y="2239387"/>
            <a:ext cx="2414446" cy="2827721"/>
          </a:xfrm>
          <a:prstGeom prst="rect">
            <a:avLst/>
          </a:prstGeom>
          <a:solidFill>
            <a:srgbClr val="CB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0"/>
              </a:spcBef>
              <a:buClr>
                <a:srgbClr val="003399"/>
              </a:buClr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40000"/>
              </a:spcBef>
              <a:buClr>
                <a:srgbClr val="003399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40000"/>
              </a:spcBef>
              <a:buClr>
                <a:srgbClr val="003399"/>
              </a:buClr>
              <a:buFont typeface="Arial" panose="020B0604020202020204" pitchFamily="34" charset="0"/>
              <a:buChar char="»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4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39252" indent="-139252" algn="l" eaLnBrk="1" hangingPunct="1">
              <a:spcBef>
                <a:spcPct val="0"/>
              </a:spcBef>
              <a:buClr>
                <a:srgbClr val="0B1F65"/>
              </a:buClr>
            </a:pPr>
            <a:r>
              <a:rPr lang="en-US" altLang="en-US" sz="1137" b="1" dirty="0"/>
              <a:t>Outcome: </a:t>
            </a:r>
            <a:r>
              <a:rPr lang="en-US" altLang="en-US" sz="1137" dirty="0"/>
              <a:t>The Brainer’s Operations team has increased the market penetration of the drugs further increasing its’ sales
</a:t>
            </a:r>
            <a:r>
              <a:rPr lang="en-US" altLang="en-US" sz="1137" b="1" dirty="0"/>
              <a:t>Behavior: </a:t>
            </a:r>
            <a:r>
              <a:rPr lang="en-US" altLang="en-US" sz="1137" dirty="0"/>
              <a:t>Operations team has incorporated the forecasting technique to understand the drugs’ sales
</a:t>
            </a:r>
            <a:r>
              <a:rPr lang="en-US" altLang="en-US" sz="1137" b="1" dirty="0"/>
              <a:t>Insight: </a:t>
            </a:r>
            <a:r>
              <a:rPr lang="en-US" altLang="en-US" sz="1137" dirty="0"/>
              <a:t>The team has identified important factors which influence sales using the comprehensive sales forecasting model</a:t>
            </a:r>
          </a:p>
        </p:txBody>
      </p:sp>
      <p:sp>
        <p:nvSpPr>
          <p:cNvPr id="26629" name="Object 2"/>
          <p:cNvSpPr txBox="1">
            <a:spLocks noChangeArrowheads="1"/>
          </p:cNvSpPr>
          <p:nvPr/>
        </p:nvSpPr>
        <p:spPr bwMode="auto">
          <a:xfrm>
            <a:off x="6832742" y="1959581"/>
            <a:ext cx="2414446" cy="279806"/>
          </a:xfrm>
          <a:prstGeom prst="rect">
            <a:avLst/>
          </a:prstGeom>
          <a:solidFill>
            <a:srgbClr val="00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100000"/>
              </a:spcBef>
              <a:buClr>
                <a:srgbClr val="003399"/>
              </a:buClr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40000"/>
              </a:spcBef>
              <a:buClr>
                <a:srgbClr val="003399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40000"/>
              </a:spcBef>
              <a:buClr>
                <a:srgbClr val="003399"/>
              </a:buClr>
              <a:buFont typeface="Arial" panose="020B0604020202020204" pitchFamily="34" charset="0"/>
              <a:buChar char="»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4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B1F65"/>
              </a:buClr>
              <a:buFontTx/>
              <a:buNone/>
            </a:pPr>
            <a:r>
              <a:rPr lang="en-US" altLang="en-US" sz="1137" b="1" dirty="0">
                <a:solidFill>
                  <a:srgbClr val="FFFFFF"/>
                </a:solidFill>
              </a:rPr>
              <a:t>Desired Future State</a:t>
            </a:r>
            <a:endParaRPr lang="en-US" altLang="en-US" sz="1137" b="1" dirty="0">
              <a:latin typeface="Calibri" panose="020F0502020204030204" pitchFamily="34" charset="0"/>
            </a:endParaRPr>
          </a:p>
        </p:txBody>
      </p:sp>
      <p:sp>
        <p:nvSpPr>
          <p:cNvPr id="26630" name="Object 7"/>
          <p:cNvSpPr txBox="1">
            <a:spLocks noChangeArrowheads="1"/>
          </p:cNvSpPr>
          <p:nvPr/>
        </p:nvSpPr>
        <p:spPr bwMode="auto">
          <a:xfrm>
            <a:off x="3403742" y="1524000"/>
            <a:ext cx="2919270" cy="1284273"/>
          </a:xfrm>
          <a:prstGeom prst="rect">
            <a:avLst/>
          </a:prstGeom>
          <a:solidFill>
            <a:srgbClr val="B6AB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0"/>
              </a:spcBef>
              <a:buClr>
                <a:srgbClr val="003399"/>
              </a:buClr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40000"/>
              </a:spcBef>
              <a:buClr>
                <a:srgbClr val="003399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40000"/>
              </a:spcBef>
              <a:buClr>
                <a:srgbClr val="003399"/>
              </a:buClr>
              <a:buFont typeface="Arial" panose="020B0604020202020204" pitchFamily="34" charset="0"/>
              <a:buChar char="»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4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B1F65"/>
              </a:buClr>
              <a:buFontTx/>
              <a:buNone/>
            </a:pPr>
            <a:r>
              <a:rPr lang="en-US" altLang="en-US" sz="1137" dirty="0"/>
              <a:t>Need to identify the factors that influence the drugs’ sales</a:t>
            </a:r>
          </a:p>
        </p:txBody>
      </p:sp>
      <p:sp>
        <p:nvSpPr>
          <p:cNvPr id="26631" name="Object 6"/>
          <p:cNvSpPr txBox="1">
            <a:spLocks noChangeArrowheads="1"/>
          </p:cNvSpPr>
          <p:nvPr/>
        </p:nvSpPr>
        <p:spPr bwMode="auto">
          <a:xfrm>
            <a:off x="3403742" y="1295400"/>
            <a:ext cx="2919270" cy="278517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100000"/>
              </a:spcBef>
              <a:buClr>
                <a:srgbClr val="003399"/>
              </a:buClr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40000"/>
              </a:spcBef>
              <a:buClr>
                <a:srgbClr val="003399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40000"/>
              </a:spcBef>
              <a:buClr>
                <a:srgbClr val="003399"/>
              </a:buClr>
              <a:buFont typeface="Arial" panose="020B0604020202020204" pitchFamily="34" charset="0"/>
              <a:buChar char="»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4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B1F65"/>
              </a:buClr>
              <a:buFontTx/>
              <a:buNone/>
            </a:pPr>
            <a:r>
              <a:rPr lang="en-US" altLang="en-US" sz="1137" b="1" dirty="0">
                <a:solidFill>
                  <a:srgbClr val="FFFFFF"/>
                </a:solidFill>
              </a:rPr>
              <a:t>Gap</a:t>
            </a:r>
            <a:endParaRPr lang="en-US" altLang="en-US" sz="1137" b="1" dirty="0">
              <a:latin typeface="Calibri" panose="020F0502020204030204" pitchFamily="34" charset="0"/>
            </a:endParaRPr>
          </a:p>
        </p:txBody>
      </p:sp>
      <p:sp>
        <p:nvSpPr>
          <p:cNvPr id="26632" name="Object 7"/>
          <p:cNvSpPr txBox="1">
            <a:spLocks noChangeArrowheads="1"/>
          </p:cNvSpPr>
          <p:nvPr/>
        </p:nvSpPr>
        <p:spPr bwMode="auto">
          <a:xfrm>
            <a:off x="3427412" y="4953000"/>
            <a:ext cx="2919270" cy="1304904"/>
          </a:xfrm>
          <a:prstGeom prst="rect">
            <a:avLst/>
          </a:prstGeom>
          <a:solidFill>
            <a:srgbClr val="B6AB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0"/>
              </a:spcBef>
              <a:buClr>
                <a:srgbClr val="003399"/>
              </a:buClr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40000"/>
              </a:spcBef>
              <a:buClr>
                <a:srgbClr val="003399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40000"/>
              </a:spcBef>
              <a:buClr>
                <a:srgbClr val="003399"/>
              </a:buClr>
              <a:buFont typeface="Arial" panose="020B0604020202020204" pitchFamily="34" charset="0"/>
              <a:buChar char="»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4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B1F65"/>
              </a:buClr>
              <a:buFontTx/>
              <a:buNone/>
            </a:pPr>
            <a:r>
              <a:rPr lang="en-US" altLang="en-US" sz="1137" dirty="0"/>
              <a:t>What are the key drivers that impact the drugs’ demand and its’ market size? </a:t>
            </a:r>
          </a:p>
        </p:txBody>
      </p:sp>
      <p:sp>
        <p:nvSpPr>
          <p:cNvPr id="26633" name="Object 6"/>
          <p:cNvSpPr txBox="1">
            <a:spLocks noChangeArrowheads="1"/>
          </p:cNvSpPr>
          <p:nvPr/>
        </p:nvSpPr>
        <p:spPr bwMode="auto">
          <a:xfrm>
            <a:off x="3427412" y="4674483"/>
            <a:ext cx="2919270" cy="278517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100000"/>
              </a:spcBef>
              <a:buClr>
                <a:srgbClr val="003399"/>
              </a:buClr>
              <a:buFont typeface="Webdings" panose="05030102010509060703" pitchFamily="18" charset="2"/>
              <a:buChar char="4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40000"/>
              </a:spcBef>
              <a:buClr>
                <a:srgbClr val="003399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40000"/>
              </a:spcBef>
              <a:buClr>
                <a:srgbClr val="003399"/>
              </a:buClr>
              <a:buFont typeface="Arial" panose="020B0604020202020204" pitchFamily="34" charset="0"/>
              <a:buChar char="»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40000"/>
              </a:spcBef>
              <a:buClr>
                <a:srgbClr val="003399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B1F65"/>
              </a:buClr>
              <a:buFontTx/>
              <a:buNone/>
            </a:pPr>
            <a:r>
              <a:rPr lang="en-US" altLang="en-US" sz="1137" b="1" dirty="0">
                <a:solidFill>
                  <a:srgbClr val="FFFFFF"/>
                </a:solidFill>
              </a:rPr>
              <a:t>Questions – which need answers</a:t>
            </a:r>
            <a:endParaRPr lang="en-US" altLang="en-US" sz="1137" b="1" dirty="0">
              <a:latin typeface="Calibri" panose="020F0502020204030204" pitchFamily="34" charset="0"/>
            </a:endParaRPr>
          </a:p>
        </p:txBody>
      </p:sp>
      <p:pic>
        <p:nvPicPr>
          <p:cNvPr id="2663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3036874"/>
            <a:ext cx="291927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MedPills-SalesForecastingModel_Enter Title 1"/>
          <p:cNvSpPr>
            <a:spLocks noGrp="1"/>
          </p:cNvSpPr>
          <p:nvPr>
            <p:ph type="title"/>
          </p:nvPr>
        </p:nvSpPr>
        <p:spPr>
          <a:xfrm>
            <a:off x="379412" y="440036"/>
            <a:ext cx="9144000" cy="550564"/>
          </a:xfrm>
        </p:spPr>
        <p:txBody>
          <a:bodyPr/>
          <a:lstStyle/>
          <a:p>
            <a:r>
              <a:rPr lang="en-US" dirty="0"/>
              <a:t>SGQ</a:t>
            </a:r>
          </a:p>
        </p:txBody>
      </p:sp>
    </p:spTree>
    <p:extLst>
      <p:ext uri="{BB962C8B-B14F-4D97-AF65-F5344CB8AC3E}">
        <p14:creationId xmlns:p14="http://schemas.microsoft.com/office/powerpoint/2010/main" val="1906178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0897" y="392757"/>
            <a:ext cx="7298176" cy="557034"/>
          </a:xfrm>
        </p:spPr>
        <p:txBody>
          <a:bodyPr/>
          <a:lstStyle/>
          <a:p>
            <a:r>
              <a:rPr lang="en-US" dirty="0"/>
              <a:t>Hypothesis testing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D3E5B0F8-C33D-48AC-B11C-3CBEC1C9C8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0722828"/>
              </p:ext>
            </p:extLst>
          </p:nvPr>
        </p:nvGraphicFramePr>
        <p:xfrm>
          <a:off x="1841652" y="1524000"/>
          <a:ext cx="6219520" cy="4142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98295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7E76E62C-F625-421B-A4C0-8537DAA56D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Clr>
                <a:srgbClr val="006666"/>
              </a:buClr>
            </a:pPr>
            <a:r>
              <a:rPr lang="en-US" dirty="0"/>
              <a:t>Executive Summary</a:t>
            </a:r>
          </a:p>
          <a:p>
            <a:pPr>
              <a:buClr>
                <a:srgbClr val="006666"/>
              </a:buClr>
            </a:pPr>
            <a:r>
              <a:rPr lang="en-US" dirty="0"/>
              <a:t>Problem Breakdown</a:t>
            </a:r>
          </a:p>
          <a:p>
            <a:pPr>
              <a:buClr>
                <a:srgbClr val="006666"/>
              </a:buClr>
            </a:pPr>
            <a:r>
              <a:rPr lang="en-US" dirty="0"/>
              <a:t>EDA &amp; Insights</a:t>
            </a:r>
          </a:p>
          <a:p>
            <a:pPr>
              <a:buClr>
                <a:srgbClr val="006666"/>
              </a:buClr>
            </a:pPr>
            <a:r>
              <a:rPr lang="en-US" dirty="0"/>
              <a:t>Results &amp; Recommendations</a:t>
            </a:r>
          </a:p>
          <a:p>
            <a:pPr>
              <a:buClr>
                <a:srgbClr val="006666"/>
              </a:buClr>
            </a:pPr>
            <a:r>
              <a:rPr lang="en-US" dirty="0"/>
              <a:t>Appendix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1B5228-16AA-46F3-87E4-2F2ACCA791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805556-B912-4074-B37B-78C6A9941A08}"/>
              </a:ext>
            </a:extLst>
          </p:cNvPr>
          <p:cNvSpPr/>
          <p:nvPr/>
        </p:nvSpPr>
        <p:spPr bwMode="auto">
          <a:xfrm>
            <a:off x="1581582" y="2667000"/>
            <a:ext cx="4341812" cy="457200"/>
          </a:xfrm>
          <a:prstGeom prst="roundRect">
            <a:avLst/>
          </a:prstGeom>
          <a:noFill/>
          <a:ln>
            <a:solidFill>
              <a:srgbClr val="016666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691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D0576-2BF6-4F70-8582-9E1B1EEEC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8421" y="3009900"/>
            <a:ext cx="8985250" cy="571500"/>
          </a:xfrm>
        </p:spPr>
        <p:txBody>
          <a:bodyPr/>
          <a:lstStyle/>
          <a:p>
            <a:r>
              <a:rPr lang="en-US" dirty="0"/>
              <a:t>				</a:t>
            </a:r>
            <a:r>
              <a:rPr lang="en-US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76429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380C0A-8617-4A5E-AD62-87F8E0F209B4}"/>
              </a:ext>
            </a:extLst>
          </p:cNvPr>
          <p:cNvSpPr/>
          <p:nvPr/>
        </p:nvSpPr>
        <p:spPr bwMode="auto">
          <a:xfrm>
            <a:off x="1702859" y="4480560"/>
            <a:ext cx="7706254" cy="54864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256B715-0BBD-437A-B034-3C4FC4F8C063}"/>
              </a:ext>
            </a:extLst>
          </p:cNvPr>
          <p:cNvSpPr/>
          <p:nvPr/>
        </p:nvSpPr>
        <p:spPr bwMode="auto">
          <a:xfrm>
            <a:off x="1723940" y="2035085"/>
            <a:ext cx="7706254" cy="79124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DDAD813-0CE6-49F5-BE39-570BA33EBD27}"/>
              </a:ext>
            </a:extLst>
          </p:cNvPr>
          <p:cNvSpPr/>
          <p:nvPr/>
        </p:nvSpPr>
        <p:spPr bwMode="auto">
          <a:xfrm>
            <a:off x="1702859" y="3156936"/>
            <a:ext cx="7706254" cy="82934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7A4762B-D2E4-468A-AA31-CD60B8BE1EFE}"/>
              </a:ext>
            </a:extLst>
          </p:cNvPr>
          <p:cNvSpPr/>
          <p:nvPr/>
        </p:nvSpPr>
        <p:spPr bwMode="auto">
          <a:xfrm>
            <a:off x="1702859" y="5393681"/>
            <a:ext cx="7706254" cy="930919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2ACEB33-F7F2-4856-9D23-FD6B005610B3}"/>
              </a:ext>
            </a:extLst>
          </p:cNvPr>
          <p:cNvSpPr/>
          <p:nvPr/>
        </p:nvSpPr>
        <p:spPr bwMode="auto">
          <a:xfrm>
            <a:off x="951022" y="5105400"/>
            <a:ext cx="2400189" cy="373380"/>
          </a:xfrm>
          <a:prstGeom prst="roundRect">
            <a:avLst/>
          </a:prstGeom>
          <a:solidFill>
            <a:schemeClr val="bg1"/>
          </a:solidFill>
          <a:ln>
            <a:solidFill>
              <a:srgbClr val="800000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lvl="1" algn="l" eaLnBrk="1" hangingPunct="1">
              <a:spcBef>
                <a:spcPct val="100000"/>
              </a:spcBef>
              <a:buClrTx/>
            </a:pPr>
            <a:r>
              <a:rPr lang="en-US" sz="1600" b="1" dirty="0">
                <a:solidFill>
                  <a:schemeClr val="tx1"/>
                </a:solidFill>
              </a:rPr>
              <a:t>Recommendations</a:t>
            </a:r>
            <a:endParaRPr lang="en-US" sz="1600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CB1A44-A4B9-42D3-9C47-64F2ADA7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02" y="718397"/>
            <a:ext cx="8985250" cy="311413"/>
          </a:xfrm>
        </p:spPr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DB9C4-B66B-45FF-8F5A-86C1D119B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1447800"/>
            <a:ext cx="8763000" cy="4191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                                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   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287F7A-8738-4A5F-A4F0-C2FBCF6E0FFF}"/>
              </a:ext>
            </a:extLst>
          </p:cNvPr>
          <p:cNvSpPr txBox="1"/>
          <p:nvPr/>
        </p:nvSpPr>
        <p:spPr>
          <a:xfrm>
            <a:off x="1752478" y="2192645"/>
            <a:ext cx="7899221" cy="10064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lvl="0" indent="-171450" algn="l">
              <a:buFont typeface="Webdings" panose="05030102010509060703" pitchFamily="18" charset="2"/>
              <a:buChar char="4"/>
            </a:pPr>
            <a:r>
              <a:rPr lang="en-US" dirty="0"/>
              <a:t>Sales and Promotion data was provided and the level of data was date and month respectively</a:t>
            </a:r>
          </a:p>
          <a:p>
            <a:pPr marL="171450" lvl="0" indent="-171450" algn="l">
              <a:buFont typeface="Webdings" panose="05030102010509060703" pitchFamily="18" charset="2"/>
              <a:buChar char="4"/>
            </a:pPr>
            <a:r>
              <a:rPr lang="en-US" dirty="0"/>
              <a:t>Understanding the relationship between the sales of different drugs</a:t>
            </a:r>
          </a:p>
          <a:p>
            <a:pPr marL="171450" lvl="0" indent="-171450" algn="l">
              <a:buFont typeface="Webdings" panose="05030102010509060703" pitchFamily="18" charset="2"/>
              <a:buChar char="4"/>
            </a:pPr>
            <a:r>
              <a:rPr lang="en-US" dirty="0"/>
              <a:t>Increase in the sales of a drug is sharper than the decrease in the sales</a:t>
            </a:r>
          </a:p>
          <a:p>
            <a:pPr marL="171450" lvl="0" indent="-171450" algn="l">
              <a:buFont typeface="Webdings" panose="05030102010509060703" pitchFamily="18" charset="2"/>
              <a:buChar char="4"/>
            </a:pPr>
            <a:endParaRPr lang="en-US" dirty="0"/>
          </a:p>
          <a:p>
            <a:pPr marL="171450" lvl="0" indent="-171450" algn="l">
              <a:buFont typeface="Webdings" panose="05030102010509060703" pitchFamily="18" charset="2"/>
              <a:buChar char="4"/>
            </a:pP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898A11-0F1A-4F04-B5A5-848FC03CE957}"/>
              </a:ext>
            </a:extLst>
          </p:cNvPr>
          <p:cNvSpPr txBox="1"/>
          <p:nvPr/>
        </p:nvSpPr>
        <p:spPr>
          <a:xfrm>
            <a:off x="1761654" y="3308590"/>
            <a:ext cx="7856425" cy="10064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 algn="l">
              <a:buFont typeface="Webdings" panose="05030102010509060703" pitchFamily="18" charset="2"/>
              <a:buChar char="4"/>
            </a:pPr>
            <a:r>
              <a:rPr lang="en-US" dirty="0"/>
              <a:t>Single promotion has more effect on sales of the drugs rather than a group of promotions</a:t>
            </a:r>
          </a:p>
          <a:p>
            <a:pPr marL="171450" indent="-171450" algn="l">
              <a:buFont typeface="Webdings" panose="05030102010509060703" pitchFamily="18" charset="2"/>
              <a:buChar char="4"/>
            </a:pPr>
            <a:r>
              <a:rPr lang="en-US" dirty="0"/>
              <a:t>Sales of a drug set is more impacted by a particular promotion</a:t>
            </a:r>
          </a:p>
          <a:p>
            <a:pPr marL="171450" indent="-171450" algn="l">
              <a:buFont typeface="Webdings" panose="05030102010509060703" pitchFamily="18" charset="2"/>
              <a:buChar char="4"/>
            </a:pPr>
            <a:r>
              <a:rPr lang="en-US" dirty="0"/>
              <a:t>Different drugs in a drug set have similar trend in sales</a:t>
            </a:r>
          </a:p>
          <a:p>
            <a:pPr marL="171450" lvl="0" indent="-171450" algn="l">
              <a:buFont typeface="Webdings" panose="05030102010509060703" pitchFamily="18" charset="2"/>
              <a:buChar char="4"/>
            </a:pPr>
            <a:endParaRPr lang="en-US" dirty="0"/>
          </a:p>
          <a:p>
            <a:pPr marL="171450" lvl="0" indent="-171450" algn="l">
              <a:buFont typeface="Webdings" panose="05030102010509060703" pitchFamily="18" charset="2"/>
              <a:buChar char="4"/>
            </a:pP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C0C4BC-A21E-4FE9-9B09-D26DA4165F79}"/>
              </a:ext>
            </a:extLst>
          </p:cNvPr>
          <p:cNvSpPr txBox="1"/>
          <p:nvPr/>
        </p:nvSpPr>
        <p:spPr>
          <a:xfrm>
            <a:off x="1814782" y="4589338"/>
            <a:ext cx="7856425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 algn="l">
              <a:buFont typeface="Webdings" panose="05030102010509060703" pitchFamily="18" charset="2"/>
              <a:buChar char="4"/>
            </a:pPr>
            <a:r>
              <a:rPr lang="en-US" dirty="0"/>
              <a:t>Forecasted Sales, in 2018, had peaks in the months that had appropriate promotions.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B624E08-54D8-4436-AE94-54BFBE4C24E2}"/>
              </a:ext>
            </a:extLst>
          </p:cNvPr>
          <p:cNvSpPr/>
          <p:nvPr/>
        </p:nvSpPr>
        <p:spPr bwMode="auto">
          <a:xfrm>
            <a:off x="872203" y="2895600"/>
            <a:ext cx="2479009" cy="373380"/>
          </a:xfrm>
          <a:prstGeom prst="roundRect">
            <a:avLst/>
          </a:prstGeom>
          <a:solidFill>
            <a:schemeClr val="bg1"/>
          </a:solidFill>
          <a:ln>
            <a:solidFill>
              <a:srgbClr val="800000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lvl="1" algn="l" eaLnBrk="1" hangingPunct="1">
              <a:spcBef>
                <a:spcPct val="100000"/>
              </a:spcBef>
              <a:buClrTx/>
            </a:pPr>
            <a:r>
              <a:rPr lang="en-US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Hypothe</a:t>
            </a:r>
            <a:r>
              <a:rPr lang="en-US" sz="1600" b="1" dirty="0">
                <a:solidFill>
                  <a:schemeClr val="tx1"/>
                </a:solidFill>
              </a:rPr>
              <a:t>sis Testing</a:t>
            </a:r>
            <a:endParaRPr lang="en-US" sz="1600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845034F-2EC6-44E5-9460-EBF97ED80308}"/>
              </a:ext>
            </a:extLst>
          </p:cNvPr>
          <p:cNvSpPr/>
          <p:nvPr/>
        </p:nvSpPr>
        <p:spPr bwMode="auto">
          <a:xfrm>
            <a:off x="861214" y="1741220"/>
            <a:ext cx="2489997" cy="373380"/>
          </a:xfrm>
          <a:prstGeom prst="roundRect">
            <a:avLst/>
          </a:prstGeom>
          <a:solidFill>
            <a:schemeClr val="bg1"/>
          </a:solidFill>
          <a:ln>
            <a:solidFill>
              <a:srgbClr val="800000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lvl="1" algn="l" eaLnBrk="1" hangingPunct="1">
              <a:spcBef>
                <a:spcPct val="100000"/>
              </a:spcBef>
              <a:buClrTx/>
            </a:pPr>
            <a:r>
              <a:rPr lang="en-US" sz="1600" b="1" dirty="0">
                <a:solidFill>
                  <a:schemeClr val="tx1"/>
                </a:solidFill>
              </a:rPr>
              <a:t>EDA</a:t>
            </a:r>
            <a:endParaRPr lang="en-US" sz="1600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7DAE470-C02E-4E92-BF3B-C8E9AB226A0F}"/>
              </a:ext>
            </a:extLst>
          </p:cNvPr>
          <p:cNvSpPr/>
          <p:nvPr/>
        </p:nvSpPr>
        <p:spPr bwMode="auto">
          <a:xfrm>
            <a:off x="911498" y="4122420"/>
            <a:ext cx="2439714" cy="373380"/>
          </a:xfrm>
          <a:prstGeom prst="roundRect">
            <a:avLst/>
          </a:prstGeom>
          <a:solidFill>
            <a:schemeClr val="bg1"/>
          </a:solidFill>
          <a:ln>
            <a:solidFill>
              <a:srgbClr val="800000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lvl="1" algn="l" eaLnBrk="1" hangingPunct="1">
              <a:spcBef>
                <a:spcPct val="100000"/>
              </a:spcBef>
              <a:buClrTx/>
            </a:pPr>
            <a:r>
              <a:rPr lang="en-US" sz="1600" b="1" dirty="0">
                <a:solidFill>
                  <a:schemeClr val="tx1"/>
                </a:solidFill>
              </a:rPr>
              <a:t>Modelling</a:t>
            </a:r>
            <a:endParaRPr lang="en-US" sz="1600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536548-2DFF-4F69-AAC6-AAAC4AC10FE3}"/>
              </a:ext>
            </a:extLst>
          </p:cNvPr>
          <p:cNvGrpSpPr/>
          <p:nvPr/>
        </p:nvGrpSpPr>
        <p:grpSpPr>
          <a:xfrm>
            <a:off x="592772" y="1676400"/>
            <a:ext cx="548640" cy="3876302"/>
            <a:chOff x="794100" y="1726689"/>
            <a:chExt cx="548640" cy="387630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DF0BA3F-7439-44FE-824D-AF9435013DEE}"/>
                </a:ext>
              </a:extLst>
            </p:cNvPr>
            <p:cNvGrpSpPr/>
            <p:nvPr/>
          </p:nvGrpSpPr>
          <p:grpSpPr>
            <a:xfrm>
              <a:off x="794100" y="1726689"/>
              <a:ext cx="548640" cy="548640"/>
              <a:chOff x="870303" y="1758834"/>
              <a:chExt cx="548640" cy="54864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C6DC54-C6D0-4CAC-A2C4-789C2A5B5824}"/>
                  </a:ext>
                </a:extLst>
              </p:cNvPr>
              <p:cNvSpPr/>
              <p:nvPr/>
            </p:nvSpPr>
            <p:spPr bwMode="auto">
              <a:xfrm>
                <a:off x="870303" y="1758834"/>
                <a:ext cx="548640" cy="548640"/>
              </a:xfrm>
              <a:prstGeom prst="ellipse">
                <a:avLst/>
              </a:prstGeom>
              <a:solidFill>
                <a:srgbClr val="AA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234950" marR="0" indent="-234950" algn="l" defTabSz="914400" rtl="0" eaLnBrk="1" fontAlgn="base" latinLnBrk="0" hangingPunct="1">
                  <a:lnSpc>
                    <a:spcPct val="100000"/>
                  </a:lnSpc>
                  <a:spcBef>
                    <a:spcPct val="100000"/>
                  </a:spcBef>
                  <a:spcAft>
                    <a:spcPct val="0"/>
                  </a:spcAft>
                  <a:buClrTx/>
                  <a:buSzTx/>
                  <a:buFont typeface="Webdings" pitchFamily="18" charset="2"/>
                  <a:buChar char="4"/>
                  <a:tabLst/>
                </a:pPr>
                <a:endParaRPr lang="en-US" sz="1600" b="0" dirty="0" err="1">
                  <a:solidFill>
                    <a:srgbClr val="EDE7E7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pic>
            <p:nvPicPr>
              <p:cNvPr id="1142786" name="Picture 2" descr="Image result for data search png">
                <a:extLst>
                  <a:ext uri="{FF2B5EF4-FFF2-40B4-BE49-F238E27FC236}">
                    <a16:creationId xmlns:a16="http://schemas.microsoft.com/office/drawing/2014/main" id="{931C64CA-16B9-4C4F-8279-3E0E67D37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1743" y="1850274"/>
                <a:ext cx="365760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87011CC-F88F-4535-8EEF-1F10B1658250}"/>
                </a:ext>
              </a:extLst>
            </p:cNvPr>
            <p:cNvGrpSpPr/>
            <p:nvPr/>
          </p:nvGrpSpPr>
          <p:grpSpPr>
            <a:xfrm>
              <a:off x="794100" y="2835910"/>
              <a:ext cx="548640" cy="548640"/>
              <a:chOff x="924875" y="2683299"/>
              <a:chExt cx="548640" cy="54864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6D725C7-ADCF-4281-829E-1B8D6897DCA3}"/>
                  </a:ext>
                </a:extLst>
              </p:cNvPr>
              <p:cNvSpPr/>
              <p:nvPr/>
            </p:nvSpPr>
            <p:spPr bwMode="auto">
              <a:xfrm>
                <a:off x="924875" y="2683299"/>
                <a:ext cx="548640" cy="548640"/>
              </a:xfrm>
              <a:prstGeom prst="ellipse">
                <a:avLst/>
              </a:prstGeom>
              <a:solidFill>
                <a:srgbClr val="AA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234950" marR="0" indent="-234950" algn="l" defTabSz="914400" rtl="0" eaLnBrk="1" fontAlgn="base" latinLnBrk="0" hangingPunct="1">
                  <a:lnSpc>
                    <a:spcPct val="100000"/>
                  </a:lnSpc>
                  <a:spcBef>
                    <a:spcPct val="100000"/>
                  </a:spcBef>
                  <a:spcAft>
                    <a:spcPct val="0"/>
                  </a:spcAft>
                  <a:buClrTx/>
                  <a:buSzTx/>
                  <a:buFont typeface="Webdings" pitchFamily="18" charset="2"/>
                  <a:buChar char="4"/>
                  <a:tabLst/>
                </a:pPr>
                <a:endParaRPr lang="en-US" sz="1600" b="0" dirty="0" err="1">
                  <a:solidFill>
                    <a:srgbClr val="EDE7E7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pic>
            <p:nvPicPr>
              <p:cNvPr id="1142788" name="Picture 4" descr="Image result for test png">
                <a:extLst>
                  <a:ext uri="{FF2B5EF4-FFF2-40B4-BE49-F238E27FC236}">
                    <a16:creationId xmlns:a16="http://schemas.microsoft.com/office/drawing/2014/main" id="{0F32F0BA-0762-43C8-8C02-2273159757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130" y="2774739"/>
                <a:ext cx="365760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AC52B79-7DAF-4A13-A8DD-13EC24EA159E}"/>
                </a:ext>
              </a:extLst>
            </p:cNvPr>
            <p:cNvGrpSpPr/>
            <p:nvPr/>
          </p:nvGrpSpPr>
          <p:grpSpPr>
            <a:xfrm>
              <a:off x="794100" y="3945131"/>
              <a:ext cx="548640" cy="548640"/>
              <a:chOff x="1214210" y="3830216"/>
              <a:chExt cx="548640" cy="548640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829D960-2FE0-4B6D-B5C3-9753D4EF45E7}"/>
                  </a:ext>
                </a:extLst>
              </p:cNvPr>
              <p:cNvSpPr/>
              <p:nvPr/>
            </p:nvSpPr>
            <p:spPr bwMode="auto">
              <a:xfrm>
                <a:off x="1214210" y="3830216"/>
                <a:ext cx="548640" cy="548640"/>
              </a:xfrm>
              <a:prstGeom prst="ellipse">
                <a:avLst/>
              </a:prstGeom>
              <a:solidFill>
                <a:srgbClr val="AA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234950" marR="0" indent="-234950" algn="l" defTabSz="914400" rtl="0" eaLnBrk="1" fontAlgn="base" latinLnBrk="0" hangingPunct="1">
                  <a:lnSpc>
                    <a:spcPct val="100000"/>
                  </a:lnSpc>
                  <a:spcBef>
                    <a:spcPct val="100000"/>
                  </a:spcBef>
                  <a:spcAft>
                    <a:spcPct val="0"/>
                  </a:spcAft>
                  <a:buClrTx/>
                  <a:buSzTx/>
                  <a:buFont typeface="Webdings" pitchFamily="18" charset="2"/>
                  <a:buChar char="4"/>
                  <a:tabLst/>
                </a:pPr>
                <a:endParaRPr lang="en-US" sz="1600" b="0" dirty="0" err="1">
                  <a:solidFill>
                    <a:srgbClr val="EDE7E7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pic>
            <p:nvPicPr>
              <p:cNvPr id="1142790" name="Picture 6" descr="Image result for data model png">
                <a:extLst>
                  <a:ext uri="{FF2B5EF4-FFF2-40B4-BE49-F238E27FC236}">
                    <a16:creationId xmlns:a16="http://schemas.microsoft.com/office/drawing/2014/main" id="{AA46B753-483A-46D7-8DFD-950F43A07A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1628" y="3921656"/>
                <a:ext cx="365760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2A20D71-8307-4782-A83B-9B4E87DEBDE2}"/>
                </a:ext>
              </a:extLst>
            </p:cNvPr>
            <p:cNvSpPr/>
            <p:nvPr/>
          </p:nvSpPr>
          <p:spPr bwMode="auto">
            <a:xfrm>
              <a:off x="794100" y="5054351"/>
              <a:ext cx="548640" cy="548640"/>
            </a:xfrm>
            <a:prstGeom prst="ellipse">
              <a:avLst/>
            </a:prstGeom>
            <a:solidFill>
              <a:srgbClr val="AA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indent="-23495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</a:pPr>
              <a:endParaRPr lang="en-US" sz="1600" b="0" dirty="0" err="1">
                <a:solidFill>
                  <a:srgbClr val="EDE7E7"/>
                </a:solidFill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3" name="Graphic 12" descr="Megaphone">
            <a:extLst>
              <a:ext uri="{FF2B5EF4-FFF2-40B4-BE49-F238E27FC236}">
                <a16:creationId xmlns:a16="http://schemas.microsoft.com/office/drawing/2014/main" id="{A6737F24-C39C-4022-A717-0097D3CBBA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7883" y="5013960"/>
            <a:ext cx="548640" cy="5486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C17F63F-EA3E-4A9D-ABE8-E9CDB3BF2769}"/>
              </a:ext>
            </a:extLst>
          </p:cNvPr>
          <p:cNvSpPr txBox="1"/>
          <p:nvPr/>
        </p:nvSpPr>
        <p:spPr>
          <a:xfrm>
            <a:off x="1805979" y="5552702"/>
            <a:ext cx="7856425" cy="11926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 algn="l">
              <a:buFont typeface="Webdings" panose="05030102010509060703" pitchFamily="18" charset="2"/>
              <a:buChar char="4"/>
            </a:pPr>
            <a:r>
              <a:rPr lang="en-US" dirty="0"/>
              <a:t>Using single promotion can have a higher impact on the sales rather than a group of promotions</a:t>
            </a:r>
          </a:p>
          <a:p>
            <a:pPr marL="171450" indent="-171450" algn="l">
              <a:buFont typeface="Webdings" panose="05030102010509060703" pitchFamily="18" charset="2"/>
              <a:buChar char="4"/>
            </a:pPr>
            <a:r>
              <a:rPr lang="en-US" dirty="0"/>
              <a:t>Applying the promotion pertaining to a particular drug set will increase the sales</a:t>
            </a:r>
          </a:p>
          <a:p>
            <a:pPr marL="171450" indent="-171450" algn="l">
              <a:buFont typeface="Webdings" panose="05030102010509060703" pitchFamily="18" charset="2"/>
              <a:buChar char="4"/>
            </a:pPr>
            <a:r>
              <a:rPr lang="en-US" dirty="0"/>
              <a:t>Focusing on promotions, with room for improvement, will positively affect the sales </a:t>
            </a:r>
          </a:p>
          <a:p>
            <a:pPr marL="171450" indent="-171450" algn="l">
              <a:buFont typeface="Webdings" panose="05030102010509060703" pitchFamily="18" charset="2"/>
              <a:buChar char="4"/>
            </a:pPr>
            <a:endParaRPr lang="en-US" dirty="0"/>
          </a:p>
          <a:p>
            <a:pPr marL="171450" indent="-171450" algn="l">
              <a:buFont typeface="Webdings" panose="05030102010509060703" pitchFamily="18" charset="2"/>
              <a:buChar char="4"/>
            </a:pPr>
            <a:endParaRPr lang="en-US" dirty="0"/>
          </a:p>
          <a:p>
            <a:pPr marL="171450" indent="-171450" algn="l">
              <a:buFont typeface="Webdings" panose="05030102010509060703" pitchFamily="18" charset="2"/>
              <a:buChar char="4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16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7E76E62C-F625-421B-A4C0-8537DAA56D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Clr>
                <a:srgbClr val="006666"/>
              </a:buClr>
            </a:pPr>
            <a:r>
              <a:rPr lang="en-US" dirty="0"/>
              <a:t>Executive Summary</a:t>
            </a:r>
          </a:p>
          <a:p>
            <a:pPr>
              <a:buClr>
                <a:srgbClr val="006666"/>
              </a:buClr>
            </a:pPr>
            <a:r>
              <a:rPr lang="en-US" dirty="0"/>
              <a:t>Problem Breakdown</a:t>
            </a:r>
          </a:p>
          <a:p>
            <a:pPr>
              <a:buClr>
                <a:srgbClr val="006666"/>
              </a:buClr>
            </a:pPr>
            <a:r>
              <a:rPr lang="en-US" dirty="0"/>
              <a:t>EDA &amp; Insights</a:t>
            </a:r>
          </a:p>
          <a:p>
            <a:pPr>
              <a:buClr>
                <a:srgbClr val="006666"/>
              </a:buClr>
            </a:pPr>
            <a:r>
              <a:rPr lang="en-US" dirty="0"/>
              <a:t>Results &amp; Recommendations</a:t>
            </a:r>
          </a:p>
          <a:p>
            <a:pPr>
              <a:buClr>
                <a:srgbClr val="006666"/>
              </a:buClr>
            </a:pPr>
            <a:r>
              <a:rPr lang="en-US" dirty="0"/>
              <a:t>Appendix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1B5228-16AA-46F3-87E4-2F2ACCA791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805556-B912-4074-B37B-78C6A9941A08}"/>
              </a:ext>
            </a:extLst>
          </p:cNvPr>
          <p:cNvSpPr/>
          <p:nvPr/>
        </p:nvSpPr>
        <p:spPr bwMode="auto">
          <a:xfrm>
            <a:off x="1597025" y="3124200"/>
            <a:ext cx="4341812" cy="457200"/>
          </a:xfrm>
          <a:prstGeom prst="roundRect">
            <a:avLst/>
          </a:prstGeom>
          <a:noFill/>
          <a:ln>
            <a:solidFill>
              <a:srgbClr val="016666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726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C057E831-C3BC-4BE2-AC2F-70B5AE7A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39" y="479159"/>
            <a:ext cx="8985250" cy="530828"/>
          </a:xfrm>
        </p:spPr>
        <p:txBody>
          <a:bodyPr/>
          <a:lstStyle/>
          <a:p>
            <a:r>
              <a:rPr lang="en-US" dirty="0"/>
              <a:t>What is the problem and how to solve it?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15583A-4E19-4122-97DD-5E16DA3394E1}"/>
              </a:ext>
            </a:extLst>
          </p:cNvPr>
          <p:cNvSpPr/>
          <p:nvPr/>
        </p:nvSpPr>
        <p:spPr bwMode="auto">
          <a:xfrm>
            <a:off x="1495675" y="4015368"/>
            <a:ext cx="2057400" cy="914400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AD66761-E391-4F60-8822-E0124996F665}"/>
              </a:ext>
            </a:extLst>
          </p:cNvPr>
          <p:cNvSpPr/>
          <p:nvPr/>
        </p:nvSpPr>
        <p:spPr bwMode="auto">
          <a:xfrm>
            <a:off x="3872664" y="4828478"/>
            <a:ext cx="2057400" cy="914400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B01BA1A-8360-4797-95E0-12CEC19199DC}"/>
              </a:ext>
            </a:extLst>
          </p:cNvPr>
          <p:cNvSpPr/>
          <p:nvPr/>
        </p:nvSpPr>
        <p:spPr bwMode="auto">
          <a:xfrm>
            <a:off x="6065309" y="5638800"/>
            <a:ext cx="2057400" cy="914400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563E51E-F224-40DB-813F-CF1695B5ACC5}"/>
              </a:ext>
            </a:extLst>
          </p:cNvPr>
          <p:cNvSpPr/>
          <p:nvPr/>
        </p:nvSpPr>
        <p:spPr bwMode="auto">
          <a:xfrm>
            <a:off x="1426066" y="4058347"/>
            <a:ext cx="2196617" cy="902784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43DB9CE-506C-4560-B7BB-7593E17FD5E9}"/>
              </a:ext>
            </a:extLst>
          </p:cNvPr>
          <p:cNvCxnSpPr/>
          <p:nvPr/>
        </p:nvCxnSpPr>
        <p:spPr bwMode="auto">
          <a:xfrm>
            <a:off x="2687470" y="2514600"/>
            <a:ext cx="0" cy="35661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90B58A-D7DF-404F-A048-BEC0F4220932}"/>
              </a:ext>
            </a:extLst>
          </p:cNvPr>
          <p:cNvCxnSpPr>
            <a:cxnSpLocks/>
          </p:cNvCxnSpPr>
          <p:nvPr/>
        </p:nvCxnSpPr>
        <p:spPr bwMode="auto">
          <a:xfrm>
            <a:off x="6846386" y="2514600"/>
            <a:ext cx="0" cy="35661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Notched Right 2">
            <a:extLst>
              <a:ext uri="{FF2B5EF4-FFF2-40B4-BE49-F238E27FC236}">
                <a16:creationId xmlns:a16="http://schemas.microsoft.com/office/drawing/2014/main" id="{98085C8D-1977-40EB-9C98-F80CF3462B18}"/>
              </a:ext>
            </a:extLst>
          </p:cNvPr>
          <p:cNvSpPr/>
          <p:nvPr/>
        </p:nvSpPr>
        <p:spPr bwMode="auto">
          <a:xfrm>
            <a:off x="531788" y="1549949"/>
            <a:ext cx="8486776" cy="855997"/>
          </a:xfrm>
          <a:prstGeom prst="notchedRightArrow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30F28-4B9B-4612-98F6-D5ED82E39C38}"/>
              </a:ext>
            </a:extLst>
          </p:cNvPr>
          <p:cNvSpPr txBox="1"/>
          <p:nvPr/>
        </p:nvSpPr>
        <p:spPr>
          <a:xfrm>
            <a:off x="5121229" y="2445603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Hypothesis Testing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CC0582-9B5C-41B9-A81A-E780B0F06320}"/>
              </a:ext>
            </a:extLst>
          </p:cNvPr>
          <p:cNvSpPr txBox="1"/>
          <p:nvPr/>
        </p:nvSpPr>
        <p:spPr>
          <a:xfrm>
            <a:off x="7200315" y="2445603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Modelling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FE0FA2-AA66-4131-8646-732CC2D39702}"/>
              </a:ext>
            </a:extLst>
          </p:cNvPr>
          <p:cNvSpPr txBox="1"/>
          <p:nvPr/>
        </p:nvSpPr>
        <p:spPr>
          <a:xfrm>
            <a:off x="3042144" y="2445603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EDA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FD337D-61F1-4472-8A95-6FFB20F28E18}"/>
              </a:ext>
            </a:extLst>
          </p:cNvPr>
          <p:cNvSpPr txBox="1"/>
          <p:nvPr/>
        </p:nvSpPr>
        <p:spPr>
          <a:xfrm>
            <a:off x="963059" y="2445603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Problem definition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817E5D-F35B-414F-91A5-7A555BB02861}"/>
              </a:ext>
            </a:extLst>
          </p:cNvPr>
          <p:cNvSpPr txBox="1"/>
          <p:nvPr/>
        </p:nvSpPr>
        <p:spPr>
          <a:xfrm>
            <a:off x="608385" y="3599327"/>
            <a:ext cx="215064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eaLnBrk="1" hangingPunct="1">
              <a:spcBef>
                <a:spcPts val="600"/>
              </a:spcBef>
              <a:buFont typeface="Webdings" panose="05030102010509060703" pitchFamily="18" charset="2"/>
              <a:buChar char="4"/>
            </a:pPr>
            <a:r>
              <a:rPr lang="en-US" sz="1200" dirty="0"/>
              <a:t>Brainer’s Operations team wants to identify the factors affecting the sales</a:t>
            </a:r>
          </a:p>
          <a:p>
            <a:pPr marL="171450" indent="-171450" algn="l" eaLnBrk="1" hangingPunct="1">
              <a:spcBef>
                <a:spcPts val="600"/>
              </a:spcBef>
              <a:buFont typeface="Webdings" panose="05030102010509060703" pitchFamily="18" charset="2"/>
              <a:buChar char="4"/>
            </a:pPr>
            <a:r>
              <a:rPr lang="en-US" sz="1200" dirty="0"/>
              <a:t>Based on the key factors, Brainer wants to predict the drugs’ sales for the upcoming years</a:t>
            </a:r>
          </a:p>
          <a:p>
            <a:pPr marL="171450" indent="-171450" algn="l" eaLnBrk="1" hangingPunct="1">
              <a:spcBef>
                <a:spcPts val="600"/>
              </a:spcBef>
              <a:buFont typeface="Webdings" panose="05030102010509060703" pitchFamily="18" charset="2"/>
              <a:buChar char="4"/>
            </a:pPr>
            <a:endParaRPr lang="en-US" sz="1200" dirty="0"/>
          </a:p>
          <a:p>
            <a:pPr marL="171450" indent="-171450" algn="l" eaLnBrk="1" hangingPunct="1">
              <a:spcBef>
                <a:spcPts val="600"/>
              </a:spcBef>
              <a:buFont typeface="Webdings" panose="05030102010509060703" pitchFamily="18" charset="2"/>
              <a:buChar char="4"/>
            </a:pP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E919EB-7216-4746-85C8-9F9EA4F13BF5}"/>
              </a:ext>
            </a:extLst>
          </p:cNvPr>
          <p:cNvSpPr txBox="1"/>
          <p:nvPr/>
        </p:nvSpPr>
        <p:spPr>
          <a:xfrm>
            <a:off x="2652620" y="3599327"/>
            <a:ext cx="2150648" cy="222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>
              <a:spcBef>
                <a:spcPts val="150"/>
              </a:spcBef>
              <a:buClrTx/>
            </a:pPr>
            <a:r>
              <a:rPr lang="en-US" sz="1200" dirty="0"/>
              <a:t>During data analysis we checked for</a:t>
            </a:r>
          </a:p>
          <a:p>
            <a:pPr marL="171450" indent="-171450" algn="l" eaLnBrk="1" hangingPunct="1">
              <a:spcBef>
                <a:spcPts val="150"/>
              </a:spcBef>
              <a:buClr>
                <a:srgbClr val="002060"/>
              </a:buClr>
              <a:buFont typeface="Webdings" panose="05030102010509060703" pitchFamily="18" charset="2"/>
              <a:buChar char="4"/>
            </a:pPr>
            <a:r>
              <a:rPr lang="en-US" sz="1200" dirty="0"/>
              <a:t>Basic information about the relationship between drugs’ sales</a:t>
            </a:r>
          </a:p>
          <a:p>
            <a:pPr marL="171450" indent="-171450" algn="l" eaLnBrk="1" hangingPunct="1">
              <a:spcBef>
                <a:spcPts val="150"/>
              </a:spcBef>
              <a:buClr>
                <a:srgbClr val="002060"/>
              </a:buClr>
              <a:buFont typeface="Webdings" panose="05030102010509060703" pitchFamily="18" charset="2"/>
              <a:buChar char="4"/>
            </a:pPr>
            <a:r>
              <a:rPr lang="en-US" sz="1200" dirty="0"/>
              <a:t>Seasonality in sale of the drugs</a:t>
            </a:r>
          </a:p>
          <a:p>
            <a:pPr marL="171450" indent="-171450" algn="l" eaLnBrk="1" hangingPunct="1">
              <a:spcBef>
                <a:spcPts val="150"/>
              </a:spcBef>
              <a:buClr>
                <a:srgbClr val="002060"/>
              </a:buClr>
              <a:buFont typeface="Webdings" panose="05030102010509060703" pitchFamily="18" charset="2"/>
              <a:buChar char="4"/>
            </a:pPr>
            <a:r>
              <a:rPr lang="en-US" sz="1200" dirty="0"/>
              <a:t>Trend in sale of the drugs</a:t>
            </a:r>
          </a:p>
          <a:p>
            <a:pPr marL="171450" indent="-171450" algn="l" eaLnBrk="1" hangingPunct="1">
              <a:spcBef>
                <a:spcPts val="150"/>
              </a:spcBef>
              <a:buClr>
                <a:srgbClr val="002060"/>
              </a:buClr>
              <a:buFont typeface="Webdings" panose="05030102010509060703" pitchFamily="18" charset="2"/>
              <a:buChar char="4"/>
            </a:pPr>
            <a:r>
              <a:rPr lang="en-US" sz="1200" dirty="0"/>
              <a:t>Abnormal sales peaks (outliers) in particular months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9681A1-5649-4C71-A633-5B45634EEE86}"/>
              </a:ext>
            </a:extLst>
          </p:cNvPr>
          <p:cNvSpPr txBox="1"/>
          <p:nvPr/>
        </p:nvSpPr>
        <p:spPr>
          <a:xfrm>
            <a:off x="4749503" y="3599327"/>
            <a:ext cx="2150648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eaLnBrk="1" hangingPunct="1">
              <a:spcBef>
                <a:spcPts val="150"/>
              </a:spcBef>
              <a:buFont typeface="Webdings" panose="05030102010509060703" pitchFamily="18" charset="2"/>
              <a:buChar char="4"/>
            </a:pPr>
            <a:r>
              <a:rPr lang="en-US" sz="1200" dirty="0"/>
              <a:t>Single promotion, for a particular drug set, is more effective than a group of promotions</a:t>
            </a:r>
          </a:p>
          <a:p>
            <a:pPr marL="171450" indent="-171450" algn="l" eaLnBrk="1" hangingPunct="1">
              <a:spcBef>
                <a:spcPts val="150"/>
              </a:spcBef>
              <a:buFont typeface="Webdings" panose="05030102010509060703" pitchFamily="18" charset="2"/>
              <a:buChar char="4"/>
            </a:pPr>
            <a:r>
              <a:rPr lang="en-US" sz="1200" dirty="0"/>
              <a:t>A particular promotion is more effective for a particular drug set</a:t>
            </a:r>
          </a:p>
          <a:p>
            <a:pPr marL="171450" indent="-171450" algn="l" eaLnBrk="1" hangingPunct="1">
              <a:spcBef>
                <a:spcPts val="150"/>
              </a:spcBef>
              <a:buFont typeface="Webdings" panose="05030102010509060703" pitchFamily="18" charset="2"/>
              <a:buChar char="4"/>
            </a:pPr>
            <a:r>
              <a:rPr lang="en-US" sz="1200" dirty="0"/>
              <a:t>Drugs of the same drug set follow a similar trend in sales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398406-3F64-46DE-807E-0CD745BA75B1}"/>
              </a:ext>
            </a:extLst>
          </p:cNvPr>
          <p:cNvSpPr txBox="1"/>
          <p:nvPr/>
        </p:nvSpPr>
        <p:spPr>
          <a:xfrm>
            <a:off x="6775195" y="3599327"/>
            <a:ext cx="2150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eaLnBrk="1" hangingPunct="1">
              <a:spcBef>
                <a:spcPts val="150"/>
              </a:spcBef>
              <a:buFont typeface="Webdings" panose="05030102010509060703" pitchFamily="18" charset="2"/>
              <a:buChar char="4"/>
            </a:pPr>
            <a:r>
              <a:rPr lang="en-US" sz="1200" dirty="0"/>
              <a:t>Build a forecasting model to predict sales for next year (2018) based on promotions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22AFE6-FE28-4F0B-B4D8-2462BE71E98F}"/>
              </a:ext>
            </a:extLst>
          </p:cNvPr>
          <p:cNvSpPr/>
          <p:nvPr/>
        </p:nvSpPr>
        <p:spPr bwMode="auto">
          <a:xfrm>
            <a:off x="1480833" y="1840787"/>
            <a:ext cx="274320" cy="274320"/>
          </a:xfrm>
          <a:prstGeom prst="ellipse">
            <a:avLst/>
          </a:prstGeom>
          <a:solidFill>
            <a:srgbClr val="0066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8767453-C9AB-402A-9A41-3AD043D55FDD}"/>
              </a:ext>
            </a:extLst>
          </p:cNvPr>
          <p:cNvSpPr/>
          <p:nvPr/>
        </p:nvSpPr>
        <p:spPr bwMode="auto">
          <a:xfrm>
            <a:off x="4528948" y="1840787"/>
            <a:ext cx="274320" cy="274320"/>
          </a:xfrm>
          <a:prstGeom prst="ellipse">
            <a:avLst/>
          </a:prstGeom>
          <a:solidFill>
            <a:srgbClr val="0066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CFFC5B4-F6AA-4391-B25C-34537251BC89}"/>
              </a:ext>
            </a:extLst>
          </p:cNvPr>
          <p:cNvSpPr/>
          <p:nvPr/>
        </p:nvSpPr>
        <p:spPr bwMode="auto">
          <a:xfrm>
            <a:off x="7748955" y="1840787"/>
            <a:ext cx="274320" cy="274320"/>
          </a:xfrm>
          <a:prstGeom prst="ellipse">
            <a:avLst/>
          </a:prstGeom>
          <a:solidFill>
            <a:srgbClr val="0066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464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7E76E62C-F625-421B-A4C0-8537DAA56D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Clr>
                <a:srgbClr val="006666"/>
              </a:buClr>
            </a:pPr>
            <a:r>
              <a:rPr lang="en-US" dirty="0"/>
              <a:t>Executive Summary</a:t>
            </a:r>
          </a:p>
          <a:p>
            <a:pPr>
              <a:buClr>
                <a:srgbClr val="006666"/>
              </a:buClr>
            </a:pPr>
            <a:r>
              <a:rPr lang="en-US" dirty="0"/>
              <a:t>Problem Breakdown</a:t>
            </a:r>
          </a:p>
          <a:p>
            <a:pPr>
              <a:buClr>
                <a:srgbClr val="006666"/>
              </a:buClr>
            </a:pPr>
            <a:r>
              <a:rPr lang="en-US" dirty="0"/>
              <a:t>EDA &amp; Insights</a:t>
            </a:r>
          </a:p>
          <a:p>
            <a:pPr>
              <a:buClr>
                <a:srgbClr val="006666"/>
              </a:buClr>
            </a:pPr>
            <a:r>
              <a:rPr lang="en-US" dirty="0"/>
              <a:t>Results &amp; Recommendations</a:t>
            </a:r>
          </a:p>
          <a:p>
            <a:pPr>
              <a:buClr>
                <a:srgbClr val="006666"/>
              </a:buClr>
            </a:pPr>
            <a:r>
              <a:rPr lang="en-US" dirty="0"/>
              <a:t>Appendix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1B5228-16AA-46F3-87E4-2F2ACCA791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805556-B912-4074-B37B-78C6A9941A08}"/>
              </a:ext>
            </a:extLst>
          </p:cNvPr>
          <p:cNvSpPr/>
          <p:nvPr/>
        </p:nvSpPr>
        <p:spPr bwMode="auto">
          <a:xfrm>
            <a:off x="1597025" y="3581400"/>
            <a:ext cx="4341812" cy="457200"/>
          </a:xfrm>
          <a:prstGeom prst="roundRect">
            <a:avLst/>
          </a:prstGeom>
          <a:noFill/>
          <a:ln>
            <a:solidFill>
              <a:srgbClr val="016666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3413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6"/>
          <p:cNvSpPr>
            <a:spLocks/>
          </p:cNvSpPr>
          <p:nvPr/>
        </p:nvSpPr>
        <p:spPr bwMode="auto">
          <a:xfrm>
            <a:off x="5307690" y="3220324"/>
            <a:ext cx="1502564" cy="1501168"/>
          </a:xfrm>
          <a:custGeom>
            <a:avLst/>
            <a:gdLst/>
            <a:ahLst/>
            <a:cxnLst>
              <a:cxn ang="0">
                <a:pos x="183" y="603"/>
              </a:cxn>
              <a:cxn ang="0">
                <a:pos x="256" y="638"/>
              </a:cxn>
              <a:cxn ang="0">
                <a:pos x="218" y="731"/>
              </a:cxn>
              <a:cxn ang="0">
                <a:pos x="386" y="731"/>
              </a:cxn>
              <a:cxn ang="0">
                <a:pos x="347" y="638"/>
              </a:cxn>
              <a:cxn ang="0">
                <a:pos x="420" y="603"/>
              </a:cxn>
              <a:cxn ang="0">
                <a:pos x="603" y="603"/>
              </a:cxn>
              <a:cxn ang="0">
                <a:pos x="603" y="420"/>
              </a:cxn>
              <a:cxn ang="0">
                <a:pos x="639" y="347"/>
              </a:cxn>
              <a:cxn ang="0">
                <a:pos x="731" y="385"/>
              </a:cxn>
              <a:cxn ang="0">
                <a:pos x="731" y="217"/>
              </a:cxn>
              <a:cxn ang="0">
                <a:pos x="639" y="256"/>
              </a:cxn>
              <a:cxn ang="0">
                <a:pos x="603" y="183"/>
              </a:cxn>
              <a:cxn ang="0">
                <a:pos x="603" y="0"/>
              </a:cxn>
              <a:cxn ang="0">
                <a:pos x="420" y="0"/>
              </a:cxn>
              <a:cxn ang="0">
                <a:pos x="347" y="35"/>
              </a:cxn>
              <a:cxn ang="0">
                <a:pos x="386" y="128"/>
              </a:cxn>
              <a:cxn ang="0">
                <a:pos x="218" y="128"/>
              </a:cxn>
              <a:cxn ang="0">
                <a:pos x="256" y="35"/>
              </a:cxn>
              <a:cxn ang="0">
                <a:pos x="183" y="0"/>
              </a:cxn>
              <a:cxn ang="0">
                <a:pos x="0" y="0"/>
              </a:cxn>
              <a:cxn ang="0">
                <a:pos x="0" y="183"/>
              </a:cxn>
              <a:cxn ang="0">
                <a:pos x="35" y="256"/>
              </a:cxn>
              <a:cxn ang="0">
                <a:pos x="128" y="217"/>
              </a:cxn>
              <a:cxn ang="0">
                <a:pos x="128" y="385"/>
              </a:cxn>
              <a:cxn ang="0">
                <a:pos x="35" y="347"/>
              </a:cxn>
              <a:cxn ang="0">
                <a:pos x="0" y="420"/>
              </a:cxn>
              <a:cxn ang="0">
                <a:pos x="0" y="603"/>
              </a:cxn>
              <a:cxn ang="0">
                <a:pos x="183" y="603"/>
              </a:cxn>
            </a:cxnLst>
            <a:rect l="0" t="0" r="r" b="b"/>
            <a:pathLst>
              <a:path w="819" h="819">
                <a:moveTo>
                  <a:pt x="183" y="603"/>
                </a:moveTo>
                <a:cubicBezTo>
                  <a:pt x="249" y="603"/>
                  <a:pt x="265" y="619"/>
                  <a:pt x="256" y="638"/>
                </a:cubicBezTo>
                <a:cubicBezTo>
                  <a:pt x="239" y="675"/>
                  <a:pt x="210" y="680"/>
                  <a:pt x="218" y="731"/>
                </a:cubicBezTo>
                <a:cubicBezTo>
                  <a:pt x="231" y="819"/>
                  <a:pt x="372" y="819"/>
                  <a:pt x="386" y="731"/>
                </a:cubicBezTo>
                <a:cubicBezTo>
                  <a:pt x="394" y="680"/>
                  <a:pt x="364" y="675"/>
                  <a:pt x="347" y="638"/>
                </a:cubicBezTo>
                <a:cubicBezTo>
                  <a:pt x="339" y="619"/>
                  <a:pt x="354" y="603"/>
                  <a:pt x="420" y="603"/>
                </a:cubicBezTo>
                <a:cubicBezTo>
                  <a:pt x="603" y="603"/>
                  <a:pt x="603" y="603"/>
                  <a:pt x="603" y="603"/>
                </a:cubicBezTo>
                <a:cubicBezTo>
                  <a:pt x="603" y="420"/>
                  <a:pt x="603" y="420"/>
                  <a:pt x="603" y="420"/>
                </a:cubicBezTo>
                <a:cubicBezTo>
                  <a:pt x="603" y="354"/>
                  <a:pt x="619" y="338"/>
                  <a:pt x="639" y="347"/>
                </a:cubicBezTo>
                <a:cubicBezTo>
                  <a:pt x="675" y="364"/>
                  <a:pt x="680" y="393"/>
                  <a:pt x="731" y="385"/>
                </a:cubicBezTo>
                <a:cubicBezTo>
                  <a:pt x="819" y="372"/>
                  <a:pt x="819" y="231"/>
                  <a:pt x="731" y="217"/>
                </a:cubicBezTo>
                <a:cubicBezTo>
                  <a:pt x="680" y="209"/>
                  <a:pt x="675" y="239"/>
                  <a:pt x="639" y="256"/>
                </a:cubicBezTo>
                <a:cubicBezTo>
                  <a:pt x="619" y="264"/>
                  <a:pt x="603" y="249"/>
                  <a:pt x="603" y="183"/>
                </a:cubicBezTo>
                <a:cubicBezTo>
                  <a:pt x="603" y="0"/>
                  <a:pt x="603" y="0"/>
                  <a:pt x="603" y="0"/>
                </a:cubicBezTo>
                <a:cubicBezTo>
                  <a:pt x="420" y="0"/>
                  <a:pt x="420" y="0"/>
                  <a:pt x="420" y="0"/>
                </a:cubicBezTo>
                <a:cubicBezTo>
                  <a:pt x="354" y="0"/>
                  <a:pt x="339" y="16"/>
                  <a:pt x="347" y="35"/>
                </a:cubicBezTo>
                <a:cubicBezTo>
                  <a:pt x="364" y="72"/>
                  <a:pt x="394" y="76"/>
                  <a:pt x="386" y="128"/>
                </a:cubicBezTo>
                <a:cubicBezTo>
                  <a:pt x="372" y="216"/>
                  <a:pt x="231" y="216"/>
                  <a:pt x="218" y="128"/>
                </a:cubicBezTo>
                <a:cubicBezTo>
                  <a:pt x="210" y="76"/>
                  <a:pt x="239" y="72"/>
                  <a:pt x="256" y="35"/>
                </a:cubicBezTo>
                <a:cubicBezTo>
                  <a:pt x="265" y="16"/>
                  <a:pt x="249" y="0"/>
                  <a:pt x="18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3"/>
                  <a:pt x="0" y="183"/>
                  <a:pt x="0" y="183"/>
                </a:cubicBezTo>
                <a:cubicBezTo>
                  <a:pt x="0" y="249"/>
                  <a:pt x="16" y="264"/>
                  <a:pt x="35" y="256"/>
                </a:cubicBezTo>
                <a:cubicBezTo>
                  <a:pt x="72" y="239"/>
                  <a:pt x="77" y="209"/>
                  <a:pt x="128" y="217"/>
                </a:cubicBezTo>
                <a:cubicBezTo>
                  <a:pt x="216" y="231"/>
                  <a:pt x="216" y="372"/>
                  <a:pt x="128" y="385"/>
                </a:cubicBezTo>
                <a:cubicBezTo>
                  <a:pt x="77" y="393"/>
                  <a:pt x="72" y="364"/>
                  <a:pt x="35" y="347"/>
                </a:cubicBezTo>
                <a:cubicBezTo>
                  <a:pt x="16" y="338"/>
                  <a:pt x="0" y="354"/>
                  <a:pt x="0" y="420"/>
                </a:cubicBezTo>
                <a:cubicBezTo>
                  <a:pt x="0" y="603"/>
                  <a:pt x="0" y="603"/>
                  <a:pt x="0" y="603"/>
                </a:cubicBezTo>
                <a:lnTo>
                  <a:pt x="183" y="603"/>
                </a:lnTo>
                <a:close/>
              </a:path>
            </a:pathLst>
          </a:custGeom>
          <a:solidFill>
            <a:srgbClr val="006666"/>
          </a:solidFill>
          <a:ln w="19050">
            <a:solidFill>
              <a:srgbClr val="006666"/>
            </a:solidFill>
            <a:round/>
            <a:headEnd/>
            <a:tailEnd/>
          </a:ln>
        </p:spPr>
        <p:txBody>
          <a:bodyPr vert="horz" wrap="square" lIns="80434" tIns="40217" rIns="80434" bIns="40217" numCol="1" anchor="t" anchorCtr="0" compatLnSpc="1">
            <a:prstTxWarp prst="textNoShape">
              <a:avLst/>
            </a:prstTxWarp>
          </a:bodyPr>
          <a:lstStyle/>
          <a:p>
            <a:endParaRPr lang="en-US" sz="967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Freeform 77"/>
          <p:cNvSpPr>
            <a:spLocks/>
          </p:cNvSpPr>
          <p:nvPr/>
        </p:nvSpPr>
        <p:spPr bwMode="auto">
          <a:xfrm>
            <a:off x="6413473" y="2823737"/>
            <a:ext cx="1502564" cy="1501168"/>
          </a:xfrm>
          <a:custGeom>
            <a:avLst/>
            <a:gdLst/>
            <a:ahLst/>
            <a:cxnLst>
              <a:cxn ang="0">
                <a:pos x="183" y="216"/>
              </a:cxn>
              <a:cxn ang="0">
                <a:pos x="256" y="180"/>
              </a:cxn>
              <a:cxn ang="0">
                <a:pos x="217" y="88"/>
              </a:cxn>
              <a:cxn ang="0">
                <a:pos x="385" y="88"/>
              </a:cxn>
              <a:cxn ang="0">
                <a:pos x="347" y="180"/>
              </a:cxn>
              <a:cxn ang="0">
                <a:pos x="420" y="216"/>
              </a:cxn>
              <a:cxn ang="0">
                <a:pos x="603" y="216"/>
              </a:cxn>
              <a:cxn ang="0">
                <a:pos x="603" y="399"/>
              </a:cxn>
              <a:cxn ang="0">
                <a:pos x="638" y="472"/>
              </a:cxn>
              <a:cxn ang="0">
                <a:pos x="731" y="433"/>
              </a:cxn>
              <a:cxn ang="0">
                <a:pos x="731" y="601"/>
              </a:cxn>
              <a:cxn ang="0">
                <a:pos x="638" y="563"/>
              </a:cxn>
              <a:cxn ang="0">
                <a:pos x="603" y="636"/>
              </a:cxn>
              <a:cxn ang="0">
                <a:pos x="603" y="819"/>
              </a:cxn>
              <a:cxn ang="0">
                <a:pos x="420" y="819"/>
              </a:cxn>
              <a:cxn ang="0">
                <a:pos x="347" y="784"/>
              </a:cxn>
              <a:cxn ang="0">
                <a:pos x="385" y="691"/>
              </a:cxn>
              <a:cxn ang="0">
                <a:pos x="217" y="691"/>
              </a:cxn>
              <a:cxn ang="0">
                <a:pos x="256" y="784"/>
              </a:cxn>
              <a:cxn ang="0">
                <a:pos x="183" y="819"/>
              </a:cxn>
              <a:cxn ang="0">
                <a:pos x="0" y="819"/>
              </a:cxn>
              <a:cxn ang="0">
                <a:pos x="0" y="636"/>
              </a:cxn>
              <a:cxn ang="0">
                <a:pos x="35" y="563"/>
              </a:cxn>
              <a:cxn ang="0">
                <a:pos x="128" y="601"/>
              </a:cxn>
              <a:cxn ang="0">
                <a:pos x="128" y="433"/>
              </a:cxn>
              <a:cxn ang="0">
                <a:pos x="35" y="472"/>
              </a:cxn>
              <a:cxn ang="0">
                <a:pos x="0" y="399"/>
              </a:cxn>
              <a:cxn ang="0">
                <a:pos x="0" y="216"/>
              </a:cxn>
              <a:cxn ang="0">
                <a:pos x="183" y="216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09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09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rgbClr val="800000"/>
          </a:solidFill>
          <a:ln w="19050">
            <a:solidFill>
              <a:srgbClr val="800000"/>
            </a:solidFill>
            <a:round/>
            <a:headEnd/>
            <a:tailEnd/>
          </a:ln>
        </p:spPr>
        <p:txBody>
          <a:bodyPr vert="horz" wrap="square" lIns="80434" tIns="40217" rIns="80434" bIns="40217" numCol="1" anchor="t" anchorCtr="0" compatLnSpc="1">
            <a:prstTxWarp prst="textNoShape">
              <a:avLst/>
            </a:prstTxWarp>
          </a:bodyPr>
          <a:lstStyle/>
          <a:p>
            <a:endParaRPr lang="en-US" sz="967" dirty="0"/>
          </a:p>
        </p:txBody>
      </p:sp>
      <p:sp>
        <p:nvSpPr>
          <p:cNvPr id="7" name="Freeform 76"/>
          <p:cNvSpPr>
            <a:spLocks/>
          </p:cNvSpPr>
          <p:nvPr/>
        </p:nvSpPr>
        <p:spPr bwMode="auto">
          <a:xfrm>
            <a:off x="3092766" y="3220324"/>
            <a:ext cx="1502564" cy="1501168"/>
          </a:xfrm>
          <a:custGeom>
            <a:avLst/>
            <a:gdLst/>
            <a:ahLst/>
            <a:cxnLst>
              <a:cxn ang="0">
                <a:pos x="183" y="603"/>
              </a:cxn>
              <a:cxn ang="0">
                <a:pos x="256" y="638"/>
              </a:cxn>
              <a:cxn ang="0">
                <a:pos x="218" y="731"/>
              </a:cxn>
              <a:cxn ang="0">
                <a:pos x="386" y="731"/>
              </a:cxn>
              <a:cxn ang="0">
                <a:pos x="347" y="638"/>
              </a:cxn>
              <a:cxn ang="0">
                <a:pos x="420" y="603"/>
              </a:cxn>
              <a:cxn ang="0">
                <a:pos x="603" y="603"/>
              </a:cxn>
              <a:cxn ang="0">
                <a:pos x="603" y="420"/>
              </a:cxn>
              <a:cxn ang="0">
                <a:pos x="639" y="347"/>
              </a:cxn>
              <a:cxn ang="0">
                <a:pos x="731" y="385"/>
              </a:cxn>
              <a:cxn ang="0">
                <a:pos x="731" y="217"/>
              </a:cxn>
              <a:cxn ang="0">
                <a:pos x="639" y="256"/>
              </a:cxn>
              <a:cxn ang="0">
                <a:pos x="603" y="183"/>
              </a:cxn>
              <a:cxn ang="0">
                <a:pos x="603" y="0"/>
              </a:cxn>
              <a:cxn ang="0">
                <a:pos x="420" y="0"/>
              </a:cxn>
              <a:cxn ang="0">
                <a:pos x="347" y="35"/>
              </a:cxn>
              <a:cxn ang="0">
                <a:pos x="386" y="128"/>
              </a:cxn>
              <a:cxn ang="0">
                <a:pos x="218" y="128"/>
              </a:cxn>
              <a:cxn ang="0">
                <a:pos x="256" y="35"/>
              </a:cxn>
              <a:cxn ang="0">
                <a:pos x="183" y="0"/>
              </a:cxn>
              <a:cxn ang="0">
                <a:pos x="0" y="0"/>
              </a:cxn>
              <a:cxn ang="0">
                <a:pos x="0" y="183"/>
              </a:cxn>
              <a:cxn ang="0">
                <a:pos x="35" y="256"/>
              </a:cxn>
              <a:cxn ang="0">
                <a:pos x="128" y="217"/>
              </a:cxn>
              <a:cxn ang="0">
                <a:pos x="128" y="385"/>
              </a:cxn>
              <a:cxn ang="0">
                <a:pos x="35" y="347"/>
              </a:cxn>
              <a:cxn ang="0">
                <a:pos x="0" y="420"/>
              </a:cxn>
              <a:cxn ang="0">
                <a:pos x="0" y="603"/>
              </a:cxn>
              <a:cxn ang="0">
                <a:pos x="183" y="603"/>
              </a:cxn>
            </a:cxnLst>
            <a:rect l="0" t="0" r="r" b="b"/>
            <a:pathLst>
              <a:path w="819" h="819">
                <a:moveTo>
                  <a:pt x="183" y="603"/>
                </a:moveTo>
                <a:cubicBezTo>
                  <a:pt x="249" y="603"/>
                  <a:pt x="265" y="619"/>
                  <a:pt x="256" y="638"/>
                </a:cubicBezTo>
                <a:cubicBezTo>
                  <a:pt x="239" y="675"/>
                  <a:pt x="210" y="680"/>
                  <a:pt x="218" y="731"/>
                </a:cubicBezTo>
                <a:cubicBezTo>
                  <a:pt x="231" y="819"/>
                  <a:pt x="372" y="819"/>
                  <a:pt x="386" y="731"/>
                </a:cubicBezTo>
                <a:cubicBezTo>
                  <a:pt x="394" y="680"/>
                  <a:pt x="364" y="675"/>
                  <a:pt x="347" y="638"/>
                </a:cubicBezTo>
                <a:cubicBezTo>
                  <a:pt x="339" y="619"/>
                  <a:pt x="354" y="603"/>
                  <a:pt x="420" y="603"/>
                </a:cubicBezTo>
                <a:cubicBezTo>
                  <a:pt x="603" y="603"/>
                  <a:pt x="603" y="603"/>
                  <a:pt x="603" y="603"/>
                </a:cubicBezTo>
                <a:cubicBezTo>
                  <a:pt x="603" y="420"/>
                  <a:pt x="603" y="420"/>
                  <a:pt x="603" y="420"/>
                </a:cubicBezTo>
                <a:cubicBezTo>
                  <a:pt x="603" y="354"/>
                  <a:pt x="619" y="338"/>
                  <a:pt x="639" y="347"/>
                </a:cubicBezTo>
                <a:cubicBezTo>
                  <a:pt x="675" y="364"/>
                  <a:pt x="680" y="393"/>
                  <a:pt x="731" y="385"/>
                </a:cubicBezTo>
                <a:cubicBezTo>
                  <a:pt x="819" y="372"/>
                  <a:pt x="819" y="231"/>
                  <a:pt x="731" y="217"/>
                </a:cubicBezTo>
                <a:cubicBezTo>
                  <a:pt x="680" y="209"/>
                  <a:pt x="675" y="239"/>
                  <a:pt x="639" y="256"/>
                </a:cubicBezTo>
                <a:cubicBezTo>
                  <a:pt x="619" y="264"/>
                  <a:pt x="603" y="249"/>
                  <a:pt x="603" y="183"/>
                </a:cubicBezTo>
                <a:cubicBezTo>
                  <a:pt x="603" y="0"/>
                  <a:pt x="603" y="0"/>
                  <a:pt x="603" y="0"/>
                </a:cubicBezTo>
                <a:cubicBezTo>
                  <a:pt x="420" y="0"/>
                  <a:pt x="420" y="0"/>
                  <a:pt x="420" y="0"/>
                </a:cubicBezTo>
                <a:cubicBezTo>
                  <a:pt x="354" y="0"/>
                  <a:pt x="339" y="16"/>
                  <a:pt x="347" y="35"/>
                </a:cubicBezTo>
                <a:cubicBezTo>
                  <a:pt x="364" y="72"/>
                  <a:pt x="394" y="76"/>
                  <a:pt x="386" y="128"/>
                </a:cubicBezTo>
                <a:cubicBezTo>
                  <a:pt x="372" y="216"/>
                  <a:pt x="231" y="216"/>
                  <a:pt x="218" y="128"/>
                </a:cubicBezTo>
                <a:cubicBezTo>
                  <a:pt x="210" y="76"/>
                  <a:pt x="239" y="72"/>
                  <a:pt x="256" y="35"/>
                </a:cubicBezTo>
                <a:cubicBezTo>
                  <a:pt x="265" y="16"/>
                  <a:pt x="249" y="0"/>
                  <a:pt x="18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3"/>
                  <a:pt x="0" y="183"/>
                  <a:pt x="0" y="183"/>
                </a:cubicBezTo>
                <a:cubicBezTo>
                  <a:pt x="0" y="249"/>
                  <a:pt x="16" y="264"/>
                  <a:pt x="35" y="256"/>
                </a:cubicBezTo>
                <a:cubicBezTo>
                  <a:pt x="72" y="239"/>
                  <a:pt x="77" y="209"/>
                  <a:pt x="128" y="217"/>
                </a:cubicBezTo>
                <a:cubicBezTo>
                  <a:pt x="216" y="231"/>
                  <a:pt x="216" y="372"/>
                  <a:pt x="128" y="385"/>
                </a:cubicBezTo>
                <a:cubicBezTo>
                  <a:pt x="77" y="393"/>
                  <a:pt x="72" y="364"/>
                  <a:pt x="35" y="347"/>
                </a:cubicBezTo>
                <a:cubicBezTo>
                  <a:pt x="16" y="338"/>
                  <a:pt x="0" y="354"/>
                  <a:pt x="0" y="420"/>
                </a:cubicBezTo>
                <a:cubicBezTo>
                  <a:pt x="0" y="603"/>
                  <a:pt x="0" y="603"/>
                  <a:pt x="0" y="603"/>
                </a:cubicBezTo>
                <a:lnTo>
                  <a:pt x="183" y="603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rgbClr val="006666"/>
            </a:solidFill>
            <a:round/>
            <a:headEnd/>
            <a:tailEnd/>
          </a:ln>
        </p:spPr>
        <p:txBody>
          <a:bodyPr vert="horz" wrap="square" lIns="80434" tIns="40217" rIns="80434" bIns="40217" numCol="1" anchor="t" anchorCtr="0" compatLnSpc="1">
            <a:prstTxWarp prst="textNoShape">
              <a:avLst/>
            </a:prstTxWarp>
          </a:bodyPr>
          <a:lstStyle/>
          <a:p>
            <a:endParaRPr lang="en-US" sz="967" dirty="0"/>
          </a:p>
        </p:txBody>
      </p:sp>
      <p:sp>
        <p:nvSpPr>
          <p:cNvPr id="8" name="Freeform 77"/>
          <p:cNvSpPr>
            <a:spLocks/>
          </p:cNvSpPr>
          <p:nvPr/>
        </p:nvSpPr>
        <p:spPr bwMode="auto">
          <a:xfrm>
            <a:off x="1979612" y="2823737"/>
            <a:ext cx="1502564" cy="1501168"/>
          </a:xfrm>
          <a:custGeom>
            <a:avLst/>
            <a:gdLst/>
            <a:ahLst/>
            <a:cxnLst>
              <a:cxn ang="0">
                <a:pos x="183" y="216"/>
              </a:cxn>
              <a:cxn ang="0">
                <a:pos x="256" y="180"/>
              </a:cxn>
              <a:cxn ang="0">
                <a:pos x="217" y="88"/>
              </a:cxn>
              <a:cxn ang="0">
                <a:pos x="385" y="88"/>
              </a:cxn>
              <a:cxn ang="0">
                <a:pos x="347" y="180"/>
              </a:cxn>
              <a:cxn ang="0">
                <a:pos x="420" y="216"/>
              </a:cxn>
              <a:cxn ang="0">
                <a:pos x="603" y="216"/>
              </a:cxn>
              <a:cxn ang="0">
                <a:pos x="603" y="399"/>
              </a:cxn>
              <a:cxn ang="0">
                <a:pos x="638" y="472"/>
              </a:cxn>
              <a:cxn ang="0">
                <a:pos x="731" y="433"/>
              </a:cxn>
              <a:cxn ang="0">
                <a:pos x="731" y="601"/>
              </a:cxn>
              <a:cxn ang="0">
                <a:pos x="638" y="563"/>
              </a:cxn>
              <a:cxn ang="0">
                <a:pos x="603" y="636"/>
              </a:cxn>
              <a:cxn ang="0">
                <a:pos x="603" y="819"/>
              </a:cxn>
              <a:cxn ang="0">
                <a:pos x="420" y="819"/>
              </a:cxn>
              <a:cxn ang="0">
                <a:pos x="347" y="784"/>
              </a:cxn>
              <a:cxn ang="0">
                <a:pos x="385" y="691"/>
              </a:cxn>
              <a:cxn ang="0">
                <a:pos x="217" y="691"/>
              </a:cxn>
              <a:cxn ang="0">
                <a:pos x="256" y="784"/>
              </a:cxn>
              <a:cxn ang="0">
                <a:pos x="183" y="819"/>
              </a:cxn>
              <a:cxn ang="0">
                <a:pos x="0" y="819"/>
              </a:cxn>
              <a:cxn ang="0">
                <a:pos x="0" y="636"/>
              </a:cxn>
              <a:cxn ang="0">
                <a:pos x="35" y="563"/>
              </a:cxn>
              <a:cxn ang="0">
                <a:pos x="128" y="601"/>
              </a:cxn>
              <a:cxn ang="0">
                <a:pos x="128" y="433"/>
              </a:cxn>
              <a:cxn ang="0">
                <a:pos x="35" y="472"/>
              </a:cxn>
              <a:cxn ang="0">
                <a:pos x="0" y="399"/>
              </a:cxn>
              <a:cxn ang="0">
                <a:pos x="0" y="216"/>
              </a:cxn>
              <a:cxn ang="0">
                <a:pos x="183" y="216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09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09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rgbClr val="800000"/>
            </a:solidFill>
            <a:round/>
            <a:headEnd/>
            <a:tailEnd/>
          </a:ln>
        </p:spPr>
        <p:txBody>
          <a:bodyPr vert="horz" wrap="square" lIns="80434" tIns="40217" rIns="80434" bIns="40217" numCol="1" anchor="t" anchorCtr="0" compatLnSpc="1">
            <a:prstTxWarp prst="textNoShape">
              <a:avLst/>
            </a:prstTxWarp>
          </a:bodyPr>
          <a:lstStyle/>
          <a:p>
            <a:endParaRPr lang="en-US" sz="967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2409934" y="3604310"/>
            <a:ext cx="301366" cy="3248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804318" eaLnBrk="1" fontAlgn="auto" hangingPunct="1">
              <a:spcBef>
                <a:spcPct val="20000"/>
              </a:spcBef>
              <a:spcAft>
                <a:spcPts val="0"/>
              </a:spcAft>
              <a:buClrTx/>
              <a:defRPr/>
            </a:pPr>
            <a:r>
              <a:rPr lang="en-US" sz="2111" dirty="0">
                <a:solidFill>
                  <a:schemeClr val="bg1"/>
                </a:solidFill>
              </a:rPr>
              <a:t>01</a:t>
            </a:r>
            <a:endParaRPr lang="en-US" sz="2111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3509675" y="3604310"/>
            <a:ext cx="301366" cy="3248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804318" eaLnBrk="1" fontAlgn="auto" hangingPunct="1">
              <a:spcBef>
                <a:spcPct val="20000"/>
              </a:spcBef>
              <a:spcAft>
                <a:spcPts val="0"/>
              </a:spcAft>
              <a:buClrTx/>
              <a:defRPr/>
            </a:pPr>
            <a:r>
              <a:rPr lang="en-US" sz="2111" dirty="0">
                <a:solidFill>
                  <a:schemeClr val="bg1"/>
                </a:solidFill>
              </a:rPr>
              <a:t>02</a:t>
            </a:r>
            <a:endParaRPr lang="en-US" sz="2111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1" name="Freeform 77"/>
          <p:cNvSpPr>
            <a:spLocks/>
          </p:cNvSpPr>
          <p:nvPr/>
        </p:nvSpPr>
        <p:spPr bwMode="auto">
          <a:xfrm>
            <a:off x="4201907" y="2823737"/>
            <a:ext cx="1502564" cy="1501168"/>
          </a:xfrm>
          <a:custGeom>
            <a:avLst/>
            <a:gdLst/>
            <a:ahLst/>
            <a:cxnLst>
              <a:cxn ang="0">
                <a:pos x="183" y="216"/>
              </a:cxn>
              <a:cxn ang="0">
                <a:pos x="256" y="180"/>
              </a:cxn>
              <a:cxn ang="0">
                <a:pos x="217" y="88"/>
              </a:cxn>
              <a:cxn ang="0">
                <a:pos x="385" y="88"/>
              </a:cxn>
              <a:cxn ang="0">
                <a:pos x="347" y="180"/>
              </a:cxn>
              <a:cxn ang="0">
                <a:pos x="420" y="216"/>
              </a:cxn>
              <a:cxn ang="0">
                <a:pos x="603" y="216"/>
              </a:cxn>
              <a:cxn ang="0">
                <a:pos x="603" y="399"/>
              </a:cxn>
              <a:cxn ang="0">
                <a:pos x="638" y="472"/>
              </a:cxn>
              <a:cxn ang="0">
                <a:pos x="731" y="433"/>
              </a:cxn>
              <a:cxn ang="0">
                <a:pos x="731" y="601"/>
              </a:cxn>
              <a:cxn ang="0">
                <a:pos x="638" y="563"/>
              </a:cxn>
              <a:cxn ang="0">
                <a:pos x="603" y="636"/>
              </a:cxn>
              <a:cxn ang="0">
                <a:pos x="603" y="819"/>
              </a:cxn>
              <a:cxn ang="0">
                <a:pos x="420" y="819"/>
              </a:cxn>
              <a:cxn ang="0">
                <a:pos x="347" y="784"/>
              </a:cxn>
              <a:cxn ang="0">
                <a:pos x="385" y="691"/>
              </a:cxn>
              <a:cxn ang="0">
                <a:pos x="217" y="691"/>
              </a:cxn>
              <a:cxn ang="0">
                <a:pos x="256" y="784"/>
              </a:cxn>
              <a:cxn ang="0">
                <a:pos x="183" y="819"/>
              </a:cxn>
              <a:cxn ang="0">
                <a:pos x="0" y="819"/>
              </a:cxn>
              <a:cxn ang="0">
                <a:pos x="0" y="636"/>
              </a:cxn>
              <a:cxn ang="0">
                <a:pos x="35" y="563"/>
              </a:cxn>
              <a:cxn ang="0">
                <a:pos x="128" y="601"/>
              </a:cxn>
              <a:cxn ang="0">
                <a:pos x="128" y="433"/>
              </a:cxn>
              <a:cxn ang="0">
                <a:pos x="35" y="472"/>
              </a:cxn>
              <a:cxn ang="0">
                <a:pos x="0" y="399"/>
              </a:cxn>
              <a:cxn ang="0">
                <a:pos x="0" y="216"/>
              </a:cxn>
              <a:cxn ang="0">
                <a:pos x="183" y="216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09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09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rgbClr val="666666"/>
          </a:solidFill>
          <a:ln w="19050">
            <a:solidFill>
              <a:srgbClr val="666666"/>
            </a:solidFill>
            <a:round/>
            <a:headEnd/>
            <a:tailEnd/>
          </a:ln>
        </p:spPr>
        <p:txBody>
          <a:bodyPr vert="horz" wrap="square" lIns="80434" tIns="40217" rIns="80434" bIns="40217" numCol="1" anchor="t" anchorCtr="0" compatLnSpc="1">
            <a:prstTxWarp prst="textNoShape">
              <a:avLst/>
            </a:prstTxWarp>
          </a:bodyPr>
          <a:lstStyle/>
          <a:p>
            <a:endParaRPr lang="en-US" sz="967" dirty="0"/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4622016" y="3604310"/>
            <a:ext cx="301366" cy="3248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804318" eaLnBrk="1" fontAlgn="auto" hangingPunct="1">
              <a:spcBef>
                <a:spcPct val="20000"/>
              </a:spcBef>
              <a:spcAft>
                <a:spcPts val="0"/>
              </a:spcAft>
              <a:buClrTx/>
              <a:defRPr/>
            </a:pPr>
            <a:r>
              <a:rPr lang="en-US" sz="2111" dirty="0">
                <a:solidFill>
                  <a:schemeClr val="bg1"/>
                </a:solidFill>
              </a:rPr>
              <a:t>03</a:t>
            </a:r>
            <a:endParaRPr lang="en-US" sz="2111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5748003" y="3604310"/>
            <a:ext cx="301366" cy="3248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804318" rtl="1" eaLnBrk="1" fontAlgn="auto" hangingPunct="1">
              <a:spcBef>
                <a:spcPct val="20000"/>
              </a:spcBef>
              <a:spcAft>
                <a:spcPts val="0"/>
              </a:spcAft>
              <a:buClrTx/>
              <a:defRPr/>
            </a:pPr>
            <a:r>
              <a:rPr lang="en-US" sz="2111" dirty="0">
                <a:solidFill>
                  <a:schemeClr val="bg1"/>
                </a:solidFill>
              </a:rPr>
              <a:t>04</a:t>
            </a:r>
            <a:endParaRPr lang="en-US" sz="2111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6810451" y="3623946"/>
            <a:ext cx="301366" cy="3248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804318" rtl="1" eaLnBrk="1" fontAlgn="auto" hangingPunct="1">
              <a:spcBef>
                <a:spcPct val="20000"/>
              </a:spcBef>
              <a:spcAft>
                <a:spcPts val="0"/>
              </a:spcAft>
              <a:buClrTx/>
              <a:defRPr/>
            </a:pPr>
            <a:r>
              <a:rPr lang="en-US" sz="2111" dirty="0">
                <a:solidFill>
                  <a:schemeClr val="bg1"/>
                </a:solidFill>
              </a:rPr>
              <a:t>05</a:t>
            </a:r>
            <a:endParaRPr lang="en-US" sz="2111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24633" y="1813703"/>
            <a:ext cx="1969171" cy="120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Daily Drug Sales Data</a:t>
            </a:r>
            <a:endParaRPr lang="en-US" sz="1200" dirty="0">
              <a:solidFill>
                <a:schemeClr val="accent1"/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200" dirty="0"/>
              <a:t>Four different datasets </a:t>
            </a: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200" dirty="0"/>
              <a:t>Data range is between January 1</a:t>
            </a:r>
            <a:r>
              <a:rPr lang="en-US" sz="1200" baseline="30000" dirty="0"/>
              <a:t>st</a:t>
            </a:r>
            <a:r>
              <a:rPr lang="en-US" sz="1200" dirty="0"/>
              <a:t>, 2011 and December 31</a:t>
            </a:r>
            <a:r>
              <a:rPr lang="en-US" sz="1200" baseline="30000" dirty="0"/>
              <a:t>st</a:t>
            </a:r>
            <a:r>
              <a:rPr lang="en-US" sz="1200" dirty="0"/>
              <a:t>, 2017 </a:t>
            </a:r>
          </a:p>
          <a:p>
            <a:pPr algn="l"/>
            <a:endParaRPr lang="en-US" sz="88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73793" y="4721493"/>
            <a:ext cx="192559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solidFill>
                  <a:schemeClr val="accent2"/>
                </a:solidFill>
              </a:rPr>
              <a:t>Monthly Promotion Data</a:t>
            </a:r>
            <a:endParaRPr lang="en-US" sz="1200" dirty="0">
              <a:solidFill>
                <a:schemeClr val="accent2"/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200" dirty="0"/>
              <a:t>11 unique promotions in one dataset</a:t>
            </a: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200" dirty="0"/>
              <a:t>Data range is between January 2011 and December 2018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49284" y="1813703"/>
            <a:ext cx="1798719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solidFill>
                  <a:srgbClr val="666666"/>
                </a:solidFill>
              </a:rPr>
              <a:t>Data Cleaning</a:t>
            </a:r>
            <a:endParaRPr lang="en-US" sz="1200" dirty="0">
              <a:solidFill>
                <a:srgbClr val="666666"/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200" dirty="0"/>
              <a:t>Performed missing value analysis to ensure the data was clean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03433" y="4721493"/>
            <a:ext cx="1574393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solidFill>
                  <a:srgbClr val="006666"/>
                </a:solidFill>
              </a:rPr>
              <a:t>Data Trimming</a:t>
            </a:r>
            <a:endParaRPr lang="en-US" sz="1200" dirty="0">
              <a:solidFill>
                <a:srgbClr val="006666"/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200" dirty="0"/>
              <a:t>Trimmed the 2018 promotion data from the promotion dataset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73936" y="1745914"/>
            <a:ext cx="2130276" cy="121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solidFill>
                  <a:srgbClr val="800000"/>
                </a:solidFill>
              </a:rPr>
              <a:t>Data Aggregation</a:t>
            </a:r>
            <a:endParaRPr lang="en-US" sz="1200" dirty="0">
              <a:solidFill>
                <a:srgbClr val="800000"/>
              </a:solidFill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200" dirty="0"/>
              <a:t>Changed the level of data from date level to month level and aggregated the sales data and promo data</a:t>
            </a:r>
          </a:p>
        </p:txBody>
      </p:sp>
      <p:sp>
        <p:nvSpPr>
          <p:cNvPr id="20" name="Title 2"/>
          <p:cNvSpPr>
            <a:spLocks noGrp="1"/>
          </p:cNvSpPr>
          <p:nvPr>
            <p:ph type="title"/>
          </p:nvPr>
        </p:nvSpPr>
        <p:spPr>
          <a:xfrm>
            <a:off x="379412" y="539509"/>
            <a:ext cx="7271098" cy="733192"/>
          </a:xfrm>
        </p:spPr>
        <p:txBody>
          <a:bodyPr/>
          <a:lstStyle/>
          <a:p>
            <a:pPr algn="l"/>
            <a:r>
              <a:rPr lang="en-US" dirty="0"/>
              <a:t>The data provided includes the sales of 16 drugs and the use of 11 promotions</a:t>
            </a:r>
          </a:p>
        </p:txBody>
      </p:sp>
    </p:spTree>
    <p:extLst>
      <p:ext uri="{BB962C8B-B14F-4D97-AF65-F5344CB8AC3E}">
        <p14:creationId xmlns:p14="http://schemas.microsoft.com/office/powerpoint/2010/main" val="145712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99D9F1-16D2-4B22-9699-B5D747AF5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944" y="923059"/>
            <a:ext cx="8985250" cy="342900"/>
          </a:xfrm>
        </p:spPr>
        <p:txBody>
          <a:bodyPr/>
          <a:lstStyle/>
          <a:p>
            <a:r>
              <a:rPr lang="en-US" dirty="0"/>
              <a:t>Based on the sales trend, drugs are grouped into 4 drug sets</a:t>
            </a:r>
            <a:br>
              <a:rPr lang="en-US" sz="2400" dirty="0"/>
            </a:br>
            <a:endParaRPr lang="en-US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1B67831-D584-48CE-A588-4A771AC862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0832202"/>
              </p:ext>
            </p:extLst>
          </p:nvPr>
        </p:nvGraphicFramePr>
        <p:xfrm>
          <a:off x="145400" y="923059"/>
          <a:ext cx="5067300" cy="2895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5499B4D-2205-40BA-AEA6-232F4CD43E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7092765"/>
              </p:ext>
            </p:extLst>
          </p:nvPr>
        </p:nvGraphicFramePr>
        <p:xfrm>
          <a:off x="4953288" y="909639"/>
          <a:ext cx="5027613" cy="289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5A16677B-6B78-452F-913D-69F0BFE5C2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4955622"/>
              </p:ext>
            </p:extLst>
          </p:nvPr>
        </p:nvGraphicFramePr>
        <p:xfrm>
          <a:off x="147276" y="3645477"/>
          <a:ext cx="5272088" cy="3057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5FFDA223-70C5-4526-9526-FF07418A4B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2773991"/>
              </p:ext>
            </p:extLst>
          </p:nvPr>
        </p:nvGraphicFramePr>
        <p:xfrm>
          <a:off x="4949537" y="3619499"/>
          <a:ext cx="5007063" cy="3057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43465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50"/>
          <p:cNvGrpSpPr/>
          <p:nvPr/>
        </p:nvGrpSpPr>
        <p:grpSpPr>
          <a:xfrm>
            <a:off x="4985392" y="1764928"/>
            <a:ext cx="917346" cy="864776"/>
            <a:chOff x="2477557" y="3537459"/>
            <a:chExt cx="835480" cy="835478"/>
          </a:xfrm>
        </p:grpSpPr>
        <p:grpSp>
          <p:nvGrpSpPr>
            <p:cNvPr id="30" name="Group 225"/>
            <p:cNvGrpSpPr/>
            <p:nvPr/>
          </p:nvGrpSpPr>
          <p:grpSpPr>
            <a:xfrm>
              <a:off x="2477556" y="3537461"/>
              <a:ext cx="835479" cy="835479"/>
              <a:chOff x="864537" y="1822859"/>
              <a:chExt cx="971309" cy="971307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rgbClr val="6666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16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rgbClr val="66666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16" dirty="0"/>
              </a:p>
            </p:txBody>
          </p:sp>
        </p:grp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2701961" y="3747196"/>
              <a:ext cx="386672" cy="416004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9028" tIns="49514" rIns="99028" bIns="49514" numCol="1" anchor="t" anchorCtr="0" compatLnSpc="1">
              <a:prstTxWarp prst="textNoShape">
                <a:avLst/>
              </a:prstTxWarp>
            </a:bodyPr>
            <a:lstStyle/>
            <a:p>
              <a:endParaRPr lang="en-US" sz="1191" dirty="0"/>
            </a:p>
          </p:txBody>
        </p:sp>
      </p:grpSp>
      <p:grpSp>
        <p:nvGrpSpPr>
          <p:cNvPr id="34" name="Group 55"/>
          <p:cNvGrpSpPr/>
          <p:nvPr/>
        </p:nvGrpSpPr>
        <p:grpSpPr>
          <a:xfrm>
            <a:off x="397496" y="1743697"/>
            <a:ext cx="958042" cy="886010"/>
            <a:chOff x="1182462" y="2087458"/>
            <a:chExt cx="835480" cy="835478"/>
          </a:xfrm>
        </p:grpSpPr>
        <p:grpSp>
          <p:nvGrpSpPr>
            <p:cNvPr id="35" name="Group 225"/>
            <p:cNvGrpSpPr/>
            <p:nvPr/>
          </p:nvGrpSpPr>
          <p:grpSpPr>
            <a:xfrm>
              <a:off x="1182461" y="2087460"/>
              <a:ext cx="835479" cy="835479"/>
              <a:chOff x="864537" y="1822859"/>
              <a:chExt cx="971309" cy="971307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sp>
          <p:nvSpPr>
            <p:cNvPr id="36" name="Freeform 42"/>
            <p:cNvSpPr>
              <a:spLocks noEditPoints="1"/>
            </p:cNvSpPr>
            <p:nvPr/>
          </p:nvSpPr>
          <p:spPr bwMode="auto">
            <a:xfrm>
              <a:off x="1389532" y="2323861"/>
              <a:ext cx="421340" cy="362672"/>
            </a:xfrm>
            <a:custGeom>
              <a:avLst/>
              <a:gdLst/>
              <a:ahLst/>
              <a:cxnLst>
                <a:cxn ang="0">
                  <a:pos x="73" y="47"/>
                </a:cxn>
                <a:cxn ang="0">
                  <a:pos x="67" y="53"/>
                </a:cxn>
                <a:cxn ang="0">
                  <a:pos x="46" y="53"/>
                </a:cxn>
                <a:cxn ang="0">
                  <a:pos x="48" y="60"/>
                </a:cxn>
                <a:cxn ang="0">
                  <a:pos x="46" y="63"/>
                </a:cxn>
                <a:cxn ang="0">
                  <a:pos x="26" y="63"/>
                </a:cxn>
                <a:cxn ang="0">
                  <a:pos x="24" y="60"/>
                </a:cxn>
                <a:cxn ang="0">
                  <a:pos x="26" y="53"/>
                </a:cxn>
                <a:cxn ang="0">
                  <a:pos x="6" y="53"/>
                </a:cxn>
                <a:cxn ang="0">
                  <a:pos x="0" y="47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7" y="0"/>
                </a:cxn>
                <a:cxn ang="0">
                  <a:pos x="73" y="6"/>
                </a:cxn>
                <a:cxn ang="0">
                  <a:pos x="73" y="47"/>
                </a:cxn>
                <a:cxn ang="0">
                  <a:pos x="68" y="6"/>
                </a:cxn>
                <a:cxn ang="0">
                  <a:pos x="67" y="5"/>
                </a:cxn>
                <a:cxn ang="0">
                  <a:pos x="6" y="5"/>
                </a:cxn>
                <a:cxn ang="0">
                  <a:pos x="5" y="6"/>
                </a:cxn>
                <a:cxn ang="0">
                  <a:pos x="5" y="37"/>
                </a:cxn>
                <a:cxn ang="0">
                  <a:pos x="6" y="39"/>
                </a:cxn>
                <a:cxn ang="0">
                  <a:pos x="67" y="39"/>
                </a:cxn>
                <a:cxn ang="0">
                  <a:pos x="68" y="37"/>
                </a:cxn>
                <a:cxn ang="0">
                  <a:pos x="68" y="6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9028" tIns="49514" rIns="99028" bIns="49514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grpSp>
        <p:nvGrpSpPr>
          <p:cNvPr id="44" name="Group 66"/>
          <p:cNvGrpSpPr/>
          <p:nvPr/>
        </p:nvGrpSpPr>
        <p:grpSpPr>
          <a:xfrm>
            <a:off x="379414" y="3574339"/>
            <a:ext cx="976126" cy="921464"/>
            <a:chOff x="1810872" y="2768050"/>
            <a:chExt cx="835480" cy="835478"/>
          </a:xfrm>
        </p:grpSpPr>
        <p:grpSp>
          <p:nvGrpSpPr>
            <p:cNvPr id="45" name="Group 225"/>
            <p:cNvGrpSpPr/>
            <p:nvPr/>
          </p:nvGrpSpPr>
          <p:grpSpPr>
            <a:xfrm>
              <a:off x="1810871" y="2768052"/>
              <a:ext cx="835479" cy="835479"/>
              <a:chOff x="864537" y="1822859"/>
              <a:chExt cx="971309" cy="971307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16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16" dirty="0"/>
              </a:p>
            </p:txBody>
          </p:sp>
        </p:grpSp>
        <p:sp>
          <p:nvSpPr>
            <p:cNvPr id="46" name="Freeform 178"/>
            <p:cNvSpPr>
              <a:spLocks noEditPoints="1"/>
            </p:cNvSpPr>
            <p:nvPr/>
          </p:nvSpPr>
          <p:spPr bwMode="auto">
            <a:xfrm>
              <a:off x="2017942" y="3027121"/>
              <a:ext cx="421340" cy="317336"/>
            </a:xfrm>
            <a:custGeom>
              <a:avLst/>
              <a:gdLst/>
              <a:ahLst/>
              <a:cxnLst>
                <a:cxn ang="0">
                  <a:pos x="158" y="119"/>
                </a:cxn>
                <a:cxn ang="0">
                  <a:pos x="0" y="119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108"/>
                </a:cxn>
                <a:cxn ang="0">
                  <a:pos x="158" y="108"/>
                </a:cxn>
                <a:cxn ang="0">
                  <a:pos x="158" y="119"/>
                </a:cxn>
                <a:cxn ang="0">
                  <a:pos x="50" y="99"/>
                </a:cxn>
                <a:cxn ang="0">
                  <a:pos x="29" y="99"/>
                </a:cxn>
                <a:cxn ang="0">
                  <a:pos x="29" y="60"/>
                </a:cxn>
                <a:cxn ang="0">
                  <a:pos x="50" y="60"/>
                </a:cxn>
                <a:cxn ang="0">
                  <a:pos x="50" y="99"/>
                </a:cxn>
                <a:cxn ang="0">
                  <a:pos x="78" y="99"/>
                </a:cxn>
                <a:cxn ang="0">
                  <a:pos x="59" y="99"/>
                </a:cxn>
                <a:cxn ang="0">
                  <a:pos x="59" y="19"/>
                </a:cxn>
                <a:cxn ang="0">
                  <a:pos x="78" y="19"/>
                </a:cxn>
                <a:cxn ang="0">
                  <a:pos x="78" y="99"/>
                </a:cxn>
                <a:cxn ang="0">
                  <a:pos x="109" y="99"/>
                </a:cxn>
                <a:cxn ang="0">
                  <a:pos x="89" y="99"/>
                </a:cxn>
                <a:cxn ang="0">
                  <a:pos x="89" y="39"/>
                </a:cxn>
                <a:cxn ang="0">
                  <a:pos x="109" y="39"/>
                </a:cxn>
                <a:cxn ang="0">
                  <a:pos x="109" y="99"/>
                </a:cxn>
                <a:cxn ang="0">
                  <a:pos x="139" y="99"/>
                </a:cxn>
                <a:cxn ang="0">
                  <a:pos x="119" y="99"/>
                </a:cxn>
                <a:cxn ang="0">
                  <a:pos x="119" y="11"/>
                </a:cxn>
                <a:cxn ang="0">
                  <a:pos x="139" y="11"/>
                </a:cxn>
                <a:cxn ang="0">
                  <a:pos x="139" y="99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9028" tIns="49514" rIns="99028" bIns="49514" numCol="1" anchor="t" anchorCtr="0" compatLnSpc="1">
              <a:prstTxWarp prst="textNoShape">
                <a:avLst/>
              </a:prstTxWarp>
            </a:bodyPr>
            <a:lstStyle/>
            <a:p>
              <a:endParaRPr lang="en-US" sz="1191" dirty="0"/>
            </a:p>
          </p:txBody>
        </p:sp>
      </p:grpSp>
      <p:grpSp>
        <p:nvGrpSpPr>
          <p:cNvPr id="49" name="Group 71"/>
          <p:cNvGrpSpPr/>
          <p:nvPr/>
        </p:nvGrpSpPr>
        <p:grpSpPr>
          <a:xfrm>
            <a:off x="4972369" y="3581400"/>
            <a:ext cx="908698" cy="890858"/>
            <a:chOff x="7133616" y="2087458"/>
            <a:chExt cx="835480" cy="835478"/>
          </a:xfrm>
        </p:grpSpPr>
        <p:grpSp>
          <p:nvGrpSpPr>
            <p:cNvPr id="50" name="Group 225"/>
            <p:cNvGrpSpPr/>
            <p:nvPr/>
          </p:nvGrpSpPr>
          <p:grpSpPr>
            <a:xfrm>
              <a:off x="7133615" y="2087460"/>
              <a:ext cx="835479" cy="835479"/>
              <a:chOff x="864537" y="1822859"/>
              <a:chExt cx="971309" cy="971307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rgbClr val="0066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16" dirty="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rgbClr val="00666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16" dirty="0"/>
              </a:p>
            </p:txBody>
          </p:sp>
        </p:grpSp>
        <p:sp>
          <p:nvSpPr>
            <p:cNvPr id="51" name="Freeform 83"/>
            <p:cNvSpPr>
              <a:spLocks noEditPoints="1"/>
            </p:cNvSpPr>
            <p:nvPr/>
          </p:nvSpPr>
          <p:spPr bwMode="auto">
            <a:xfrm>
              <a:off x="7404774" y="2285323"/>
              <a:ext cx="293165" cy="439748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9028" tIns="49514" rIns="99028" bIns="49514" numCol="1" anchor="t" anchorCtr="0" compatLnSpc="1">
              <a:prstTxWarp prst="textNoShape">
                <a:avLst/>
              </a:prstTxWarp>
            </a:bodyPr>
            <a:lstStyle/>
            <a:p>
              <a:endParaRPr lang="en-US" sz="1191" dirty="0"/>
            </a:p>
          </p:txBody>
        </p:sp>
      </p:grpSp>
      <p:grpSp>
        <p:nvGrpSpPr>
          <p:cNvPr id="54" name="Group 76"/>
          <p:cNvGrpSpPr/>
          <p:nvPr/>
        </p:nvGrpSpPr>
        <p:grpSpPr>
          <a:xfrm>
            <a:off x="1437654" y="2044539"/>
            <a:ext cx="3656164" cy="1049050"/>
            <a:chOff x="-244178" y="1949681"/>
            <a:chExt cx="3376003" cy="318507"/>
          </a:xfrm>
        </p:grpSpPr>
        <p:sp>
          <p:nvSpPr>
            <p:cNvPr id="55" name="Footer Text"/>
            <p:cNvSpPr txBox="1"/>
            <p:nvPr/>
          </p:nvSpPr>
          <p:spPr>
            <a:xfrm>
              <a:off x="-91496" y="2099986"/>
              <a:ext cx="3223321" cy="1682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 dirty="0"/>
                <a:t>Top 3 performing drugs contribute </a:t>
              </a:r>
              <a:r>
                <a:rPr lang="en-US" sz="1200" b="1" dirty="0"/>
                <a:t>38% </a:t>
              </a:r>
              <a:r>
                <a:rPr lang="en-US" sz="1200" dirty="0"/>
                <a:t>to the total sales and bottom 3 drugs contribute </a:t>
              </a:r>
              <a:r>
                <a:rPr lang="en-US" sz="1200" b="1" dirty="0"/>
                <a:t>2.5% </a:t>
              </a:r>
              <a:r>
                <a:rPr lang="en-US" sz="1200" dirty="0"/>
                <a:t>to the total sales 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-244178" y="1949681"/>
              <a:ext cx="1105449" cy="6541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Drug Analysis</a:t>
              </a:r>
            </a:p>
          </p:txBody>
        </p:sp>
      </p:grpSp>
      <p:grpSp>
        <p:nvGrpSpPr>
          <p:cNvPr id="57" name="Group 79"/>
          <p:cNvGrpSpPr/>
          <p:nvPr/>
        </p:nvGrpSpPr>
        <p:grpSpPr>
          <a:xfrm>
            <a:off x="1437654" y="3844806"/>
            <a:ext cx="3584249" cy="1022207"/>
            <a:chOff x="-155851" y="1916605"/>
            <a:chExt cx="3309598" cy="943877"/>
          </a:xfrm>
        </p:grpSpPr>
        <p:sp>
          <p:nvSpPr>
            <p:cNvPr id="58" name="Footer Text"/>
            <p:cNvSpPr txBox="1"/>
            <p:nvPr/>
          </p:nvSpPr>
          <p:spPr>
            <a:xfrm>
              <a:off x="-69574" y="2348936"/>
              <a:ext cx="3223321" cy="5115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 dirty="0"/>
                <a:t>Drugs’ sales of a particular drug set is not significantly affected by changes in sales of drugs in other drug set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-155851" y="1916605"/>
              <a:ext cx="1443165" cy="19893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Drug Set Behavior</a:t>
              </a:r>
            </a:p>
          </p:txBody>
        </p:sp>
      </p:grpSp>
      <p:grpSp>
        <p:nvGrpSpPr>
          <p:cNvPr id="60" name="Group 82"/>
          <p:cNvGrpSpPr/>
          <p:nvPr/>
        </p:nvGrpSpPr>
        <p:grpSpPr>
          <a:xfrm>
            <a:off x="6032904" y="2111173"/>
            <a:ext cx="3546659" cy="1778017"/>
            <a:chOff x="-100752" y="2155100"/>
            <a:chExt cx="3274890" cy="1641776"/>
          </a:xfrm>
        </p:grpSpPr>
        <p:sp>
          <p:nvSpPr>
            <p:cNvPr id="61" name="Footer Text"/>
            <p:cNvSpPr txBox="1"/>
            <p:nvPr/>
          </p:nvSpPr>
          <p:spPr>
            <a:xfrm>
              <a:off x="-49183" y="2550689"/>
              <a:ext cx="3223321" cy="12461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 dirty="0"/>
                <a:t>Single promotion has higher impact on the sales of the drugs rather than a group of promotions</a:t>
              </a:r>
            </a:p>
            <a:p>
              <a:pPr algn="l"/>
              <a:endParaRPr lang="en-US" sz="1200" dirty="0"/>
            </a:p>
            <a:p>
              <a:pPr algn="l"/>
              <a:r>
                <a:rPr lang="en-US" sz="1200" dirty="0"/>
                <a:t>When a particular promotion is applied on a specific drug set, sales of that drug set increases</a:t>
              </a:r>
            </a:p>
            <a:p>
              <a:pPr algn="l"/>
              <a:endParaRPr lang="en-US" sz="1200" dirty="0"/>
            </a:p>
            <a:p>
              <a:pPr algn="l"/>
              <a:endParaRPr 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-100752" y="2155100"/>
              <a:ext cx="1546541" cy="19893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400" b="1" dirty="0">
                  <a:solidFill>
                    <a:srgbClr val="666666"/>
                  </a:solidFill>
                </a:rPr>
                <a:t>Promotion Analysis</a:t>
              </a:r>
            </a:p>
          </p:txBody>
        </p:sp>
      </p:grpSp>
      <p:grpSp>
        <p:nvGrpSpPr>
          <p:cNvPr id="66" name="Group 88"/>
          <p:cNvGrpSpPr/>
          <p:nvPr/>
        </p:nvGrpSpPr>
        <p:grpSpPr>
          <a:xfrm>
            <a:off x="6056692" y="3841742"/>
            <a:ext cx="3625596" cy="838730"/>
            <a:chOff x="-131163" y="1916604"/>
            <a:chExt cx="3347776" cy="774461"/>
          </a:xfrm>
        </p:grpSpPr>
        <p:sp>
          <p:nvSpPr>
            <p:cNvPr id="67" name="Footer Text"/>
            <p:cNvSpPr txBox="1"/>
            <p:nvPr/>
          </p:nvSpPr>
          <p:spPr>
            <a:xfrm>
              <a:off x="-6708" y="2350034"/>
              <a:ext cx="3223321" cy="3410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200" dirty="0"/>
                <a:t>Seasonality exists in the sales of the drugs as the second quarter experiences most sales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-131163" y="1916604"/>
              <a:ext cx="917706" cy="19893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400" b="1" dirty="0">
                  <a:solidFill>
                    <a:srgbClr val="006666"/>
                  </a:solidFill>
                </a:rPr>
                <a:t>Seasonality</a:t>
              </a:r>
            </a:p>
          </p:txBody>
        </p:sp>
      </p:grpSp>
      <p:sp>
        <p:nvSpPr>
          <p:cNvPr id="69" name="Title 18">
            <a:extLst>
              <a:ext uri="{FF2B5EF4-FFF2-40B4-BE49-F238E27FC236}">
                <a16:creationId xmlns:a16="http://schemas.microsoft.com/office/drawing/2014/main" id="{DB0EB71C-999F-4840-B1C7-696F9C53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1" y="727035"/>
            <a:ext cx="8985250" cy="277702"/>
          </a:xfrm>
        </p:spPr>
        <p:txBody>
          <a:bodyPr/>
          <a:lstStyle/>
          <a:p>
            <a:pPr algn="l"/>
            <a:r>
              <a:rPr lang="en-US" dirty="0"/>
              <a:t>Promotions and Seasonality impact the correlated drugs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13287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Custom 17">
      <a:dk1>
        <a:srgbClr val="000000"/>
      </a:dk1>
      <a:lt1>
        <a:sysClr val="window" lastClr="FFFFFF"/>
      </a:lt1>
      <a:dk2>
        <a:srgbClr val="FF0000"/>
      </a:dk2>
      <a:lt2>
        <a:srgbClr val="00FF00"/>
      </a:lt2>
      <a:accent1>
        <a:srgbClr val="800000"/>
      </a:accent1>
      <a:accent2>
        <a:srgbClr val="006666"/>
      </a:accent2>
      <a:accent3>
        <a:srgbClr val="E2E1C0"/>
      </a:accent3>
      <a:accent4>
        <a:srgbClr val="0000FF"/>
      </a:accent4>
      <a:accent5>
        <a:srgbClr val="B69404"/>
      </a:accent5>
      <a:accent6>
        <a:srgbClr val="FFFF00"/>
      </a:accent6>
      <a:hlink>
        <a:srgbClr val="0000FF"/>
      </a:hlink>
      <a:folHlink>
        <a:srgbClr val="800080"/>
      </a:folHlink>
    </a:clrScheme>
    <a:fontScheme name="Global Sourcing KickoffSection 4-Project Approach v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none" lIns="45720" tIns="45720" rIns="45720" bIns="45720" numCol="1" rtlCol="0" anchor="ctr" anchorCtr="0" compatLnSpc="1">
        <a:prstTxWarp prst="textNoShape">
          <a:avLst/>
        </a:prstTxWarp>
      </a:bodyPr>
      <a:lstStyle>
        <a:defPPr marL="234950" marR="0" indent="-234950" algn="l" defTabSz="914400" rtl="0" eaLnBrk="1" fontAlgn="base" latinLnBrk="0" hangingPunct="1">
          <a:lnSpc>
            <a:spcPct val="100000"/>
          </a:lnSpc>
          <a:spcBef>
            <a:spcPct val="100000"/>
          </a:spcBef>
          <a:spcAft>
            <a:spcPct val="0"/>
          </a:spcAft>
          <a:buClrTx/>
          <a:buSzTx/>
          <a:buFont typeface="Webdings" pitchFamily="18" charset="2"/>
          <a:buChar char="4"/>
          <a:tabLst/>
          <a:defRPr sz="1600" b="0" dirty="0" err="1" smtClean="0">
            <a:solidFill>
              <a:schemeClr val="tx1"/>
            </a:solidFill>
            <a:latin typeface="+mn-lt"/>
            <a:ea typeface="+mn-ea"/>
            <a:cs typeface="+mn-cs"/>
          </a:defRPr>
        </a:defPPr>
      </a:lstStyle>
      <a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pattFill prst="pct50">
          <a:fgClr>
            <a:schemeClr val="hlink"/>
          </a:fgClr>
          <a:bgClr>
            <a:srgbClr val="FFFFFF"/>
          </a:bgClr>
        </a:pattFill>
        <a:ln w="9525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45720" tIns="45720" rIns="45720" bIns="45720" numCol="1" anchor="ctr" anchorCtr="0" compatLnSpc="1">
        <a:prstTxWarp prst="textNoShape">
          <a:avLst/>
        </a:prstTxWarp>
      </a:bodyPr>
      <a:lstStyle>
        <a:defPPr marL="234950" marR="0" indent="-234950" algn="ctr" defTabSz="914400" rtl="0" eaLnBrk="0" fontAlgn="base" latinLnBrk="0" hangingPunct="0">
          <a:lnSpc>
            <a:spcPct val="100000"/>
          </a:lnSpc>
          <a:spcBef>
            <a:spcPct val="10000"/>
          </a:spcBef>
          <a:spcAft>
            <a:spcPct val="0"/>
          </a:spcAft>
          <a:buClr>
            <a:srgbClr val="0B1F65"/>
          </a:buClr>
          <a:buSzTx/>
          <a:buFont typeface="Webdings" pitchFamily="18" charset="2"/>
          <a:buNone/>
          <a:tabLst/>
          <a:defRPr kumimoji="0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Times New Roman" pitchFamily="18" charset="0"/>
          </a:defRPr>
        </a:defPPr>
      </a:lstStyle>
    </a:lnDef>
  </a:objectDefaults>
  <a:extraClrSchemeLst>
    <a:extraClrScheme>
      <a:clrScheme name="Global Sourcing KickoffSection 4-Project Approach v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Sourcing KickoffSection 4-Project Approach v5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8">
        <a:dk1>
          <a:srgbClr val="000000"/>
        </a:dk1>
        <a:lt1>
          <a:srgbClr val="FFFFFF"/>
        </a:lt1>
        <a:dk2>
          <a:srgbClr val="B69404"/>
        </a:dk2>
        <a:lt2>
          <a:srgbClr val="C0C0C0"/>
        </a:lt2>
        <a:accent1>
          <a:srgbClr val="0000FF"/>
        </a:accent1>
        <a:accent2>
          <a:srgbClr val="E2E1C0"/>
        </a:accent2>
        <a:accent3>
          <a:srgbClr val="FFFFFF"/>
        </a:accent3>
        <a:accent4>
          <a:srgbClr val="000000"/>
        </a:accent4>
        <a:accent5>
          <a:srgbClr val="AAAAFF"/>
        </a:accent5>
        <a:accent6>
          <a:srgbClr val="CDCCAE"/>
        </a:accent6>
        <a:hlink>
          <a:srgbClr val="3D97AF"/>
        </a:hlink>
        <a:folHlink>
          <a:srgbClr val="B72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B69404"/>
      </a:dk2>
      <a:lt2>
        <a:srgbClr val="C0C0C0"/>
      </a:lt2>
      <a:accent1>
        <a:srgbClr val="0000FF"/>
      </a:accent1>
      <a:accent2>
        <a:srgbClr val="E2E1C0"/>
      </a:accent2>
      <a:accent3>
        <a:srgbClr val="FFFFFF"/>
      </a:accent3>
      <a:accent4>
        <a:srgbClr val="000000"/>
      </a:accent4>
      <a:accent5>
        <a:srgbClr val="AAAAFF"/>
      </a:accent5>
      <a:accent6>
        <a:srgbClr val="CDCCAE"/>
      </a:accent6>
      <a:hlink>
        <a:srgbClr val="3D97AF"/>
      </a:hlink>
      <a:folHlink>
        <a:srgbClr val="B72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B69404"/>
      </a:dk2>
      <a:lt2>
        <a:srgbClr val="C0C0C0"/>
      </a:lt2>
      <a:accent1>
        <a:srgbClr val="0000FF"/>
      </a:accent1>
      <a:accent2>
        <a:srgbClr val="E2E1C0"/>
      </a:accent2>
      <a:accent3>
        <a:srgbClr val="FFFFFF"/>
      </a:accent3>
      <a:accent4>
        <a:srgbClr val="000000"/>
      </a:accent4>
      <a:accent5>
        <a:srgbClr val="AAAAFF"/>
      </a:accent5>
      <a:accent6>
        <a:srgbClr val="CDCCAE"/>
      </a:accent6>
      <a:hlink>
        <a:srgbClr val="3D97AF"/>
      </a:hlink>
      <a:folHlink>
        <a:srgbClr val="B72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6162</TotalTime>
  <Pages>8</Pages>
  <Words>1116</Words>
  <Application>Microsoft Office PowerPoint</Application>
  <PresentationFormat>Custom</PresentationFormat>
  <Paragraphs>176</Paragraphs>
  <Slides>20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Arial Unicode MS</vt:lpstr>
      <vt:lpstr>Calibri</vt:lpstr>
      <vt:lpstr>Times New Roman</vt:lpstr>
      <vt:lpstr>Webdings</vt:lpstr>
      <vt:lpstr>Wingdings</vt:lpstr>
      <vt:lpstr>blank</vt:lpstr>
      <vt:lpstr>Presentation</vt:lpstr>
      <vt:lpstr>Document</vt:lpstr>
      <vt:lpstr>Packager Shell Object</vt:lpstr>
      <vt:lpstr>Microsoft Excel Worksheet</vt:lpstr>
      <vt:lpstr>Package</vt:lpstr>
      <vt:lpstr>Brainer – Sales Forecasting</vt:lpstr>
      <vt:lpstr>Agenda</vt:lpstr>
      <vt:lpstr>Executive Summary</vt:lpstr>
      <vt:lpstr>Agenda</vt:lpstr>
      <vt:lpstr>What is the problem and how to solve it?</vt:lpstr>
      <vt:lpstr>Agenda</vt:lpstr>
      <vt:lpstr>The data provided includes the sales of 16 drugs and the use of 11 promotions</vt:lpstr>
      <vt:lpstr>Based on the sales trend, drugs are grouped into 4 drug sets </vt:lpstr>
      <vt:lpstr>Promotions and Seasonality impact the correlated drugs</vt:lpstr>
      <vt:lpstr>Upon further exploration, it is found 4 out of 11 promotions significantly affect sales of particular drug sets</vt:lpstr>
      <vt:lpstr>Agenda</vt:lpstr>
      <vt:lpstr>Using ARIMA model, forecasted sales of Divinesin is achieved with 84% accuracy in 2018 where promotion 1 is applied</vt:lpstr>
      <vt:lpstr>Using ARIMA model, forecasted sales of Halocadren is achieved with 84% accuracy in 2018 where promotion 4 is applied</vt:lpstr>
      <vt:lpstr>What can be improved?</vt:lpstr>
      <vt:lpstr>Agenda</vt:lpstr>
      <vt:lpstr>APPENDIX</vt:lpstr>
      <vt:lpstr>Deliverables</vt:lpstr>
      <vt:lpstr>SGQ</vt:lpstr>
      <vt:lpstr>Hypothesis testing</vt:lpstr>
      <vt:lpstr>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drives spare part sales?</dc:title>
  <dc:creator>Goutham Ekollu</dc:creator>
  <cp:lastModifiedBy>Karthikeyan P T R</cp:lastModifiedBy>
  <cp:revision>304</cp:revision>
  <cp:lastPrinted>2001-09-28T15:01:44Z</cp:lastPrinted>
  <dcterms:created xsi:type="dcterms:W3CDTF">2012-09-23T12:24:51Z</dcterms:created>
  <dcterms:modified xsi:type="dcterms:W3CDTF">2018-08-02T13:18:13Z</dcterms:modified>
</cp:coreProperties>
</file>